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314" r:id="rId4"/>
    <p:sldId id="318" r:id="rId5"/>
    <p:sldId id="320" r:id="rId6"/>
    <p:sldId id="316" r:id="rId7"/>
    <p:sldId id="276" r:id="rId8"/>
    <p:sldId id="336" r:id="rId9"/>
    <p:sldId id="335" r:id="rId10"/>
    <p:sldId id="337" r:id="rId11"/>
    <p:sldId id="285" r:id="rId12"/>
    <p:sldId id="289" r:id="rId13"/>
    <p:sldId id="290" r:id="rId14"/>
    <p:sldId id="292" r:id="rId15"/>
    <p:sldId id="284" r:id="rId16"/>
    <p:sldId id="333" r:id="rId17"/>
    <p:sldId id="281" r:id="rId18"/>
    <p:sldId id="293" r:id="rId19"/>
    <p:sldId id="294" r:id="rId20"/>
    <p:sldId id="295" r:id="rId21"/>
    <p:sldId id="296" r:id="rId22"/>
    <p:sldId id="268" r:id="rId23"/>
    <p:sldId id="270" r:id="rId24"/>
    <p:sldId id="275" r:id="rId25"/>
    <p:sldId id="272" r:id="rId26"/>
    <p:sldId id="273" r:id="rId27"/>
    <p:sldId id="277" r:id="rId28"/>
    <p:sldId id="274" r:id="rId29"/>
    <p:sldId id="299" r:id="rId30"/>
    <p:sldId id="303" r:id="rId31"/>
    <p:sldId id="304" r:id="rId32"/>
    <p:sldId id="300" r:id="rId33"/>
    <p:sldId id="301" r:id="rId34"/>
    <p:sldId id="302" r:id="rId35"/>
    <p:sldId id="306" r:id="rId36"/>
    <p:sldId id="307" r:id="rId37"/>
    <p:sldId id="305" r:id="rId38"/>
    <p:sldId id="312" r:id="rId39"/>
    <p:sldId id="331" r:id="rId40"/>
    <p:sldId id="322" r:id="rId41"/>
    <p:sldId id="323" r:id="rId42"/>
    <p:sldId id="324" r:id="rId43"/>
    <p:sldId id="339" r:id="rId44"/>
    <p:sldId id="334" r:id="rId45"/>
    <p:sldId id="327" r:id="rId46"/>
    <p:sldId id="328" r:id="rId47"/>
    <p:sldId id="326" r:id="rId48"/>
    <p:sldId id="329" r:id="rId49"/>
    <p:sldId id="330" r:id="rId50"/>
    <p:sldId id="321" r:id="rId51"/>
    <p:sldId id="325" r:id="rId52"/>
    <p:sldId id="338" r:id="rId53"/>
    <p:sldId id="340" r:id="rId54"/>
    <p:sldId id="342" r:id="rId55"/>
    <p:sldId id="345" r:id="rId56"/>
    <p:sldId id="341" r:id="rId57"/>
    <p:sldId id="344" r:id="rId58"/>
    <p:sldId id="343" r:id="rId59"/>
    <p:sldId id="288" r:id="rId60"/>
  </p:sldIdLst>
  <p:sldSz cx="12192000" cy="6858000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E54"/>
    <a:srgbClr val="61A50D"/>
    <a:srgbClr val="FBF7F6"/>
    <a:srgbClr val="CC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DFB26-188A-4426-A6A4-42EABD3D117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DAF9174-03F4-4405-B11C-454885DA7D15}">
      <dgm:prSet phldrT="[Text]" custT="1"/>
      <dgm:spPr/>
      <dgm:t>
        <a:bodyPr/>
        <a:lstStyle/>
        <a:p>
          <a:r>
            <a: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</a:p>
      </dgm:t>
    </dgm:pt>
    <dgm:pt modelId="{4A3DA844-09BA-40C1-ADDD-F3F37E5B8647}" type="parTrans" cxnId="{16695888-49A3-4830-B6A6-7684FEDED1F1}">
      <dgm:prSet/>
      <dgm:spPr/>
      <dgm:t>
        <a:bodyPr/>
        <a:lstStyle/>
        <a:p>
          <a:endParaRPr lang="th-TH"/>
        </a:p>
      </dgm:t>
    </dgm:pt>
    <dgm:pt modelId="{C7D0FB74-0DDA-41DE-8B68-C6C239625AC2}" type="sibTrans" cxnId="{16695888-49A3-4830-B6A6-7684FEDED1F1}">
      <dgm:prSet/>
      <dgm:spPr/>
      <dgm:t>
        <a:bodyPr/>
        <a:lstStyle/>
        <a:p>
          <a:endParaRPr lang="th-TH"/>
        </a:p>
      </dgm:t>
    </dgm:pt>
    <dgm:pt modelId="{811D5C61-C5C1-4DE8-A0AB-B827E9EA0DEA}">
      <dgm:prSet phldrT="[Text]" custT="1"/>
      <dgm:spPr/>
      <dgm:t>
        <a:bodyPr/>
        <a:lstStyle/>
        <a:p>
          <a:r>
            <a:rPr lang="th-TH" sz="26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ให้เกิดการเรียนรู้ / ปรับตัวจากระดับมัธยมศึกษา สู่ระดับอุดมศึกษา</a:t>
          </a:r>
        </a:p>
      </dgm:t>
    </dgm:pt>
    <dgm:pt modelId="{56B66A53-3208-468B-A130-5F2FC88CF017}" type="parTrans" cxnId="{4F03D8CA-6478-4982-BC13-E146AA378BC6}">
      <dgm:prSet/>
      <dgm:spPr/>
      <dgm:t>
        <a:bodyPr/>
        <a:lstStyle/>
        <a:p>
          <a:endParaRPr lang="th-TH"/>
        </a:p>
      </dgm:t>
    </dgm:pt>
    <dgm:pt modelId="{BC3FC13B-E0DD-4BB3-9126-7E7FB309FA82}" type="sibTrans" cxnId="{4F03D8CA-6478-4982-BC13-E146AA378BC6}">
      <dgm:prSet/>
      <dgm:spPr/>
      <dgm:t>
        <a:bodyPr/>
        <a:lstStyle/>
        <a:p>
          <a:endParaRPr lang="th-TH"/>
        </a:p>
      </dgm:t>
    </dgm:pt>
    <dgm:pt modelId="{C144C01A-D8CC-4269-863E-5E3A2CB62E55}">
      <dgm:prSet phldrT="[Text]" custT="1"/>
      <dgm:spPr/>
      <dgm:t>
        <a:bodyPr/>
        <a:lstStyle/>
        <a:p>
          <a:r>
            <a: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</a:p>
      </dgm:t>
    </dgm:pt>
    <dgm:pt modelId="{BC183C4D-EBCA-4B0C-B5B9-424CCBB23C59}" type="parTrans" cxnId="{D53821B4-A4DA-441A-8C8C-4AB34BEA91D0}">
      <dgm:prSet/>
      <dgm:spPr/>
      <dgm:t>
        <a:bodyPr/>
        <a:lstStyle/>
        <a:p>
          <a:endParaRPr lang="th-TH"/>
        </a:p>
      </dgm:t>
    </dgm:pt>
    <dgm:pt modelId="{3EDF4E60-F632-4EFF-9688-FC09EA41DF82}" type="sibTrans" cxnId="{D53821B4-A4DA-441A-8C8C-4AB34BEA91D0}">
      <dgm:prSet/>
      <dgm:spPr/>
      <dgm:t>
        <a:bodyPr/>
        <a:lstStyle/>
        <a:p>
          <a:endParaRPr lang="th-TH"/>
        </a:p>
      </dgm:t>
    </dgm:pt>
    <dgm:pt modelId="{E7470141-D11C-4466-90D3-F2F3B39EDF44}">
      <dgm:prSet phldrT="[Text]" custT="1"/>
      <dgm:spPr/>
      <dgm:t>
        <a:bodyPr/>
        <a:lstStyle/>
        <a:p>
          <a:r>
            <a: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</a:p>
      </dgm:t>
    </dgm:pt>
    <dgm:pt modelId="{190B4BB9-DD2D-44F0-8F62-9C685EDC2DBC}" type="parTrans" cxnId="{1A084E9D-297E-4FE3-9CFA-240B2A12A362}">
      <dgm:prSet/>
      <dgm:spPr/>
      <dgm:t>
        <a:bodyPr/>
        <a:lstStyle/>
        <a:p>
          <a:endParaRPr lang="th-TH"/>
        </a:p>
      </dgm:t>
    </dgm:pt>
    <dgm:pt modelId="{073E2D3C-566C-4186-9CE0-BB26EB29E077}" type="sibTrans" cxnId="{1A084E9D-297E-4FE3-9CFA-240B2A12A362}">
      <dgm:prSet/>
      <dgm:spPr/>
      <dgm:t>
        <a:bodyPr/>
        <a:lstStyle/>
        <a:p>
          <a:endParaRPr lang="th-TH"/>
        </a:p>
      </dgm:t>
    </dgm:pt>
    <dgm:pt modelId="{09B9C0BA-DA07-41EC-A700-ED934EC7F964}">
      <dgm:prSet phldrT="[Text]" custT="1"/>
      <dgm:spPr/>
      <dgm:t>
        <a:bodyPr/>
        <a:lstStyle/>
        <a:p>
          <a:r>
            <a:rPr lang="th-TH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</a:p>
      </dgm:t>
    </dgm:pt>
    <dgm:pt modelId="{2FB9A000-8A78-4C96-82FF-32AF5457BA8E}" type="parTrans" cxnId="{D2459C97-3D65-45FE-9B7F-153F71D92A9E}">
      <dgm:prSet/>
      <dgm:spPr/>
      <dgm:t>
        <a:bodyPr/>
        <a:lstStyle/>
        <a:p>
          <a:endParaRPr lang="th-TH"/>
        </a:p>
      </dgm:t>
    </dgm:pt>
    <dgm:pt modelId="{EF378E69-D955-4800-B3ED-A10ECA2E077A}" type="sibTrans" cxnId="{D2459C97-3D65-45FE-9B7F-153F71D92A9E}">
      <dgm:prSet/>
      <dgm:spPr/>
      <dgm:t>
        <a:bodyPr/>
        <a:lstStyle/>
        <a:p>
          <a:endParaRPr lang="th-TH"/>
        </a:p>
      </dgm:t>
    </dgm:pt>
    <dgm:pt modelId="{018350C6-156E-4974-9E7B-F3CC5E8A9AB7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ให้มีคุณภาพชีวิตที่ดีและมีความสุข</a:t>
          </a:r>
          <a:endParaRPr lang="th-TH" sz="4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EEE821-16B2-4D0C-9E91-B7E3E38E159F}" type="parTrans" cxnId="{31E70C92-35F1-4A97-8356-77DA7924259B}">
      <dgm:prSet/>
      <dgm:spPr/>
      <dgm:t>
        <a:bodyPr/>
        <a:lstStyle/>
        <a:p>
          <a:endParaRPr lang="th-TH"/>
        </a:p>
      </dgm:t>
    </dgm:pt>
    <dgm:pt modelId="{F59B84C9-7AC6-40E2-8462-3333AE66C05C}" type="sibTrans" cxnId="{31E70C92-35F1-4A97-8356-77DA7924259B}">
      <dgm:prSet/>
      <dgm:spPr/>
      <dgm:t>
        <a:bodyPr/>
        <a:lstStyle/>
        <a:p>
          <a:endParaRPr lang="th-TH"/>
        </a:p>
      </dgm:t>
    </dgm:pt>
    <dgm:pt modelId="{01969379-A1F6-42E8-8C77-CC044E6E8F13}">
      <dgm:prSet/>
      <dgm:spPr/>
      <dgm:t>
        <a:bodyPr/>
        <a:lstStyle/>
        <a:p>
          <a:endParaRPr lang="th-TH" sz="1300" dirty="0"/>
        </a:p>
      </dgm:t>
    </dgm:pt>
    <dgm:pt modelId="{56550E3D-E253-483D-8ECF-0FDFDFB0ADF2}" type="parTrans" cxnId="{7E20CA06-AFB0-4F96-AFF3-2E3E1A961544}">
      <dgm:prSet/>
      <dgm:spPr/>
      <dgm:t>
        <a:bodyPr/>
        <a:lstStyle/>
        <a:p>
          <a:endParaRPr lang="th-TH"/>
        </a:p>
      </dgm:t>
    </dgm:pt>
    <dgm:pt modelId="{9AC15716-4D04-4C0D-904B-E8C7F5D5C370}" type="sibTrans" cxnId="{7E20CA06-AFB0-4F96-AFF3-2E3E1A961544}">
      <dgm:prSet/>
      <dgm:spPr/>
      <dgm:t>
        <a:bodyPr/>
        <a:lstStyle/>
        <a:p>
          <a:endParaRPr lang="th-TH"/>
        </a:p>
      </dgm:t>
    </dgm:pt>
    <dgm:pt modelId="{38707B2D-2FF7-440D-B819-7449069AA6DB}">
      <dgm:prSet/>
      <dgm:spPr/>
      <dgm:t>
        <a:bodyPr/>
        <a:lstStyle/>
        <a:p>
          <a:endParaRPr lang="th-TH" sz="1300" dirty="0"/>
        </a:p>
      </dgm:t>
    </dgm:pt>
    <dgm:pt modelId="{2C642D4A-FAA4-44CB-93DD-07B578D6925D}" type="parTrans" cxnId="{243F69E2-31DA-4165-8407-18BDAD626821}">
      <dgm:prSet/>
      <dgm:spPr/>
      <dgm:t>
        <a:bodyPr/>
        <a:lstStyle/>
        <a:p>
          <a:endParaRPr lang="th-TH"/>
        </a:p>
      </dgm:t>
    </dgm:pt>
    <dgm:pt modelId="{D2CD388E-EF08-40EA-A22B-8528642B450E}" type="sibTrans" cxnId="{243F69E2-31DA-4165-8407-18BDAD626821}">
      <dgm:prSet/>
      <dgm:spPr/>
      <dgm:t>
        <a:bodyPr/>
        <a:lstStyle/>
        <a:p>
          <a:endParaRPr lang="th-TH"/>
        </a:p>
      </dgm:t>
    </dgm:pt>
    <dgm:pt modelId="{283856FE-622D-4A6A-8F0B-F224A32016C4}">
      <dgm:prSet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จบเป็นบัณฑิตที่สมบูรณ์ ตามค่านิยมองค์กร</a:t>
          </a:r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E871156-CD60-4A00-B62F-F50F0EFFD7A3}" type="parTrans" cxnId="{041EA507-5A83-43F3-80F4-A38DEE771CF3}">
      <dgm:prSet/>
      <dgm:spPr/>
      <dgm:t>
        <a:bodyPr/>
        <a:lstStyle/>
        <a:p>
          <a:endParaRPr lang="th-TH"/>
        </a:p>
      </dgm:t>
    </dgm:pt>
    <dgm:pt modelId="{2F9FF226-1543-46B5-9094-DE8EA30CB415}" type="sibTrans" cxnId="{041EA507-5A83-43F3-80F4-A38DEE771CF3}">
      <dgm:prSet/>
      <dgm:spPr/>
      <dgm:t>
        <a:bodyPr/>
        <a:lstStyle/>
        <a:p>
          <a:endParaRPr lang="th-TH"/>
        </a:p>
      </dgm:t>
    </dgm:pt>
    <dgm:pt modelId="{34F2CA71-1618-41DF-A6FA-57B635D1AF98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ให้เป็นนักศึกษาที่มีคุณลักษณะตามค่านิยม</a:t>
          </a:r>
          <a:r>
            <a:rPr lang="th-TH" sz="2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</a:t>
          </a:r>
          <a:r>
            <a:rPr lang="en-US" sz="2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MAHIDOL</a:t>
          </a:r>
          <a:r>
            <a:rPr lang="en-US" sz="2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2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และ </a:t>
          </a:r>
          <a:r>
            <a: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NS MAHIDOL </a:t>
          </a:r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FAC92D-E7BA-448D-80B1-73FF5619F73A}" type="parTrans" cxnId="{D4E95809-9486-4756-9A2F-0B5CEBFABEFE}">
      <dgm:prSet/>
      <dgm:spPr/>
      <dgm:t>
        <a:bodyPr/>
        <a:lstStyle/>
        <a:p>
          <a:endParaRPr lang="th-TH"/>
        </a:p>
      </dgm:t>
    </dgm:pt>
    <dgm:pt modelId="{7305D16C-9848-48F7-96C5-9A1F4FCF0F6F}" type="sibTrans" cxnId="{D4E95809-9486-4756-9A2F-0B5CEBFABEFE}">
      <dgm:prSet/>
      <dgm:spPr/>
      <dgm:t>
        <a:bodyPr/>
        <a:lstStyle/>
        <a:p>
          <a:endParaRPr lang="th-TH"/>
        </a:p>
      </dgm:t>
    </dgm:pt>
    <dgm:pt modelId="{A4A85B27-D4C6-415C-B218-D257BE6D5856}" type="pres">
      <dgm:prSet presAssocID="{A67DFB26-188A-4426-A6A4-42EABD3D117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79BC9C-9B4F-4BFE-AD54-3945256184EF}" type="pres">
      <dgm:prSet presAssocID="{CDAF9174-03F4-4405-B11C-454885DA7D15}" presName="composite" presStyleCnt="0"/>
      <dgm:spPr/>
    </dgm:pt>
    <dgm:pt modelId="{CFC54323-5687-4878-85B0-894748C36901}" type="pres">
      <dgm:prSet presAssocID="{CDAF9174-03F4-4405-B11C-454885DA7D1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B544E61-9269-470C-8981-4E7ABFF5C752}" type="pres">
      <dgm:prSet presAssocID="{CDAF9174-03F4-4405-B11C-454885DA7D1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BC37B9-E33C-470F-8015-D7AA7611B435}" type="pres">
      <dgm:prSet presAssocID="{C7D0FB74-0DDA-41DE-8B68-C6C239625AC2}" presName="sp" presStyleCnt="0"/>
      <dgm:spPr/>
    </dgm:pt>
    <dgm:pt modelId="{4018D244-921E-46ED-98B1-36BD1380C699}" type="pres">
      <dgm:prSet presAssocID="{C144C01A-D8CC-4269-863E-5E3A2CB62E55}" presName="composite" presStyleCnt="0"/>
      <dgm:spPr/>
    </dgm:pt>
    <dgm:pt modelId="{78A74E0F-AE11-426B-B973-6B142437317A}" type="pres">
      <dgm:prSet presAssocID="{C144C01A-D8CC-4269-863E-5E3A2CB62E5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62F9EFC-3943-41D7-915A-4B66FC323852}" type="pres">
      <dgm:prSet presAssocID="{C144C01A-D8CC-4269-863E-5E3A2CB62E5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4839EE7-4C96-4EAE-901E-ACB97BE50BA5}" type="pres">
      <dgm:prSet presAssocID="{3EDF4E60-F632-4EFF-9688-FC09EA41DF82}" presName="sp" presStyleCnt="0"/>
      <dgm:spPr/>
    </dgm:pt>
    <dgm:pt modelId="{466F09B9-BB35-49FF-8FF7-639D4384D03C}" type="pres">
      <dgm:prSet presAssocID="{E7470141-D11C-4466-90D3-F2F3B39EDF44}" presName="composite" presStyleCnt="0"/>
      <dgm:spPr/>
    </dgm:pt>
    <dgm:pt modelId="{113C3657-FD95-4C9B-9665-D554BE05DC63}" type="pres">
      <dgm:prSet presAssocID="{E7470141-D11C-4466-90D3-F2F3B39EDF4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E260D78-F805-4DB0-89AC-CB229795E2C4}" type="pres">
      <dgm:prSet presAssocID="{E7470141-D11C-4466-90D3-F2F3B39EDF4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F58D7B1-F5ED-4608-BC39-B55DE4A7DB68}" type="pres">
      <dgm:prSet presAssocID="{073E2D3C-566C-4186-9CE0-BB26EB29E077}" presName="sp" presStyleCnt="0"/>
      <dgm:spPr/>
    </dgm:pt>
    <dgm:pt modelId="{37DB5953-AAE9-4D38-9ED2-C6AE401B1E8F}" type="pres">
      <dgm:prSet presAssocID="{09B9C0BA-DA07-41EC-A700-ED934EC7F964}" presName="composite" presStyleCnt="0"/>
      <dgm:spPr/>
    </dgm:pt>
    <dgm:pt modelId="{45BC2C4E-0A24-450B-96B4-0051CD00169A}" type="pres">
      <dgm:prSet presAssocID="{09B9C0BA-DA07-41EC-A700-ED934EC7F96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E6E8046-0E6E-4F1C-B34B-4A9DAC1ADFBE}" type="pres">
      <dgm:prSet presAssocID="{09B9C0BA-DA07-41EC-A700-ED934EC7F96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331A5C4-FE77-4FE4-9DA4-ACC63B54ADB7}" type="presOf" srcId="{A67DFB26-188A-4426-A6A4-42EABD3D1171}" destId="{A4A85B27-D4C6-415C-B218-D257BE6D5856}" srcOrd="0" destOrd="0" presId="urn:microsoft.com/office/officeart/2005/8/layout/chevron2"/>
    <dgm:cxn modelId="{7C20E322-E73C-46AC-B494-50C5197BBA3B}" type="presOf" srcId="{09B9C0BA-DA07-41EC-A700-ED934EC7F964}" destId="{45BC2C4E-0A24-450B-96B4-0051CD00169A}" srcOrd="0" destOrd="0" presId="urn:microsoft.com/office/officeart/2005/8/layout/chevron2"/>
    <dgm:cxn modelId="{DD5BE515-B966-49F7-8A12-709D3BC098BB}" type="presOf" srcId="{811D5C61-C5C1-4DE8-A0AB-B827E9EA0DEA}" destId="{AB544E61-9269-470C-8981-4E7ABFF5C752}" srcOrd="0" destOrd="0" presId="urn:microsoft.com/office/officeart/2005/8/layout/chevron2"/>
    <dgm:cxn modelId="{31E70C92-35F1-4A97-8356-77DA7924259B}" srcId="{E7470141-D11C-4466-90D3-F2F3B39EDF44}" destId="{018350C6-156E-4974-9E7B-F3CC5E8A9AB7}" srcOrd="0" destOrd="0" parTransId="{B1EEE821-16B2-4D0C-9E91-B7E3E38E159F}" sibTransId="{F59B84C9-7AC6-40E2-8462-3333AE66C05C}"/>
    <dgm:cxn modelId="{D53821B4-A4DA-441A-8C8C-4AB34BEA91D0}" srcId="{A67DFB26-188A-4426-A6A4-42EABD3D1171}" destId="{C144C01A-D8CC-4269-863E-5E3A2CB62E55}" srcOrd="1" destOrd="0" parTransId="{BC183C4D-EBCA-4B0C-B5B9-424CCBB23C59}" sibTransId="{3EDF4E60-F632-4EFF-9688-FC09EA41DF82}"/>
    <dgm:cxn modelId="{4F03D8CA-6478-4982-BC13-E146AA378BC6}" srcId="{CDAF9174-03F4-4405-B11C-454885DA7D15}" destId="{811D5C61-C5C1-4DE8-A0AB-B827E9EA0DEA}" srcOrd="0" destOrd="0" parTransId="{56B66A53-3208-468B-A130-5F2FC88CF017}" sibTransId="{BC3FC13B-E0DD-4BB3-9126-7E7FB309FA82}"/>
    <dgm:cxn modelId="{0AB8333A-304A-47D3-A9F0-87479E73D1AD}" type="presOf" srcId="{E7470141-D11C-4466-90D3-F2F3B39EDF44}" destId="{113C3657-FD95-4C9B-9665-D554BE05DC63}" srcOrd="0" destOrd="0" presId="urn:microsoft.com/office/officeart/2005/8/layout/chevron2"/>
    <dgm:cxn modelId="{7E20CA06-AFB0-4F96-AFF3-2E3E1A961544}" srcId="{09B9C0BA-DA07-41EC-A700-ED934EC7F964}" destId="{01969379-A1F6-42E8-8C77-CC044E6E8F13}" srcOrd="0" destOrd="0" parTransId="{56550E3D-E253-483D-8ECF-0FDFDFB0ADF2}" sibTransId="{9AC15716-4D04-4C0D-904B-E8C7F5D5C370}"/>
    <dgm:cxn modelId="{336DF151-1FED-490E-9055-BFEE91E4B94C}" type="presOf" srcId="{01969379-A1F6-42E8-8C77-CC044E6E8F13}" destId="{DE6E8046-0E6E-4F1C-B34B-4A9DAC1ADFBE}" srcOrd="0" destOrd="0" presId="urn:microsoft.com/office/officeart/2005/8/layout/chevron2"/>
    <dgm:cxn modelId="{D4E95809-9486-4756-9A2F-0B5CEBFABEFE}" srcId="{C144C01A-D8CC-4269-863E-5E3A2CB62E55}" destId="{34F2CA71-1618-41DF-A6FA-57B635D1AF98}" srcOrd="0" destOrd="0" parTransId="{4AFAC92D-E7BA-448D-80B1-73FF5619F73A}" sibTransId="{7305D16C-9848-48F7-96C5-9A1F4FCF0F6F}"/>
    <dgm:cxn modelId="{344D9B87-226D-427F-BF76-97FD3204FB50}" type="presOf" srcId="{C144C01A-D8CC-4269-863E-5E3A2CB62E55}" destId="{78A74E0F-AE11-426B-B973-6B142437317A}" srcOrd="0" destOrd="0" presId="urn:microsoft.com/office/officeart/2005/8/layout/chevron2"/>
    <dgm:cxn modelId="{041EA507-5A83-43F3-80F4-A38DEE771CF3}" srcId="{09B9C0BA-DA07-41EC-A700-ED934EC7F964}" destId="{283856FE-622D-4A6A-8F0B-F224A32016C4}" srcOrd="1" destOrd="0" parTransId="{9E871156-CD60-4A00-B62F-F50F0EFFD7A3}" sibTransId="{2F9FF226-1543-46B5-9094-DE8EA30CB415}"/>
    <dgm:cxn modelId="{243F69E2-31DA-4165-8407-18BDAD626821}" srcId="{09B9C0BA-DA07-41EC-A700-ED934EC7F964}" destId="{38707B2D-2FF7-440D-B819-7449069AA6DB}" srcOrd="2" destOrd="0" parTransId="{2C642D4A-FAA4-44CB-93DD-07B578D6925D}" sibTransId="{D2CD388E-EF08-40EA-A22B-8528642B450E}"/>
    <dgm:cxn modelId="{FC5AC0D6-ABF8-4624-964E-4F9AB3198DB7}" type="presOf" srcId="{CDAF9174-03F4-4405-B11C-454885DA7D15}" destId="{CFC54323-5687-4878-85B0-894748C36901}" srcOrd="0" destOrd="0" presId="urn:microsoft.com/office/officeart/2005/8/layout/chevron2"/>
    <dgm:cxn modelId="{0CEFC7A3-419C-4D8C-8847-B80F27005CDA}" type="presOf" srcId="{018350C6-156E-4974-9E7B-F3CC5E8A9AB7}" destId="{9E260D78-F805-4DB0-89AC-CB229795E2C4}" srcOrd="0" destOrd="0" presId="urn:microsoft.com/office/officeart/2005/8/layout/chevron2"/>
    <dgm:cxn modelId="{1254A827-7410-4073-9FA2-2DF36C82BC62}" type="presOf" srcId="{34F2CA71-1618-41DF-A6FA-57B635D1AF98}" destId="{162F9EFC-3943-41D7-915A-4B66FC323852}" srcOrd="0" destOrd="0" presId="urn:microsoft.com/office/officeart/2005/8/layout/chevron2"/>
    <dgm:cxn modelId="{D2459C97-3D65-45FE-9B7F-153F71D92A9E}" srcId="{A67DFB26-188A-4426-A6A4-42EABD3D1171}" destId="{09B9C0BA-DA07-41EC-A700-ED934EC7F964}" srcOrd="3" destOrd="0" parTransId="{2FB9A000-8A78-4C96-82FF-32AF5457BA8E}" sibTransId="{EF378E69-D955-4800-B3ED-A10ECA2E077A}"/>
    <dgm:cxn modelId="{2686F7CC-2E9A-48BC-A5DC-28A9162DFC11}" type="presOf" srcId="{283856FE-622D-4A6A-8F0B-F224A32016C4}" destId="{DE6E8046-0E6E-4F1C-B34B-4A9DAC1ADFBE}" srcOrd="0" destOrd="1" presId="urn:microsoft.com/office/officeart/2005/8/layout/chevron2"/>
    <dgm:cxn modelId="{16695888-49A3-4830-B6A6-7684FEDED1F1}" srcId="{A67DFB26-188A-4426-A6A4-42EABD3D1171}" destId="{CDAF9174-03F4-4405-B11C-454885DA7D15}" srcOrd="0" destOrd="0" parTransId="{4A3DA844-09BA-40C1-ADDD-F3F37E5B8647}" sibTransId="{C7D0FB74-0DDA-41DE-8B68-C6C239625AC2}"/>
    <dgm:cxn modelId="{1A084E9D-297E-4FE3-9CFA-240B2A12A362}" srcId="{A67DFB26-188A-4426-A6A4-42EABD3D1171}" destId="{E7470141-D11C-4466-90D3-F2F3B39EDF44}" srcOrd="2" destOrd="0" parTransId="{190B4BB9-DD2D-44F0-8F62-9C685EDC2DBC}" sibTransId="{073E2D3C-566C-4186-9CE0-BB26EB29E077}"/>
    <dgm:cxn modelId="{18C80B3A-791E-497D-B709-7165A69B98E3}" type="presOf" srcId="{38707B2D-2FF7-440D-B819-7449069AA6DB}" destId="{DE6E8046-0E6E-4F1C-B34B-4A9DAC1ADFBE}" srcOrd="0" destOrd="2" presId="urn:microsoft.com/office/officeart/2005/8/layout/chevron2"/>
    <dgm:cxn modelId="{9D4AC8C1-818A-440E-9585-24BDE49B0F62}" type="presParOf" srcId="{A4A85B27-D4C6-415C-B218-D257BE6D5856}" destId="{6179BC9C-9B4F-4BFE-AD54-3945256184EF}" srcOrd="0" destOrd="0" presId="urn:microsoft.com/office/officeart/2005/8/layout/chevron2"/>
    <dgm:cxn modelId="{C01D7A69-BDB9-4C8B-8C79-0FA6AD2EEE66}" type="presParOf" srcId="{6179BC9C-9B4F-4BFE-AD54-3945256184EF}" destId="{CFC54323-5687-4878-85B0-894748C36901}" srcOrd="0" destOrd="0" presId="urn:microsoft.com/office/officeart/2005/8/layout/chevron2"/>
    <dgm:cxn modelId="{9F6F3915-A3E5-4725-A506-1A9A421BFF43}" type="presParOf" srcId="{6179BC9C-9B4F-4BFE-AD54-3945256184EF}" destId="{AB544E61-9269-470C-8981-4E7ABFF5C752}" srcOrd="1" destOrd="0" presId="urn:microsoft.com/office/officeart/2005/8/layout/chevron2"/>
    <dgm:cxn modelId="{1F404840-8E3E-4DC9-B8EB-CCBEFC46CB97}" type="presParOf" srcId="{A4A85B27-D4C6-415C-B218-D257BE6D5856}" destId="{19BC37B9-E33C-470F-8015-D7AA7611B435}" srcOrd="1" destOrd="0" presId="urn:microsoft.com/office/officeart/2005/8/layout/chevron2"/>
    <dgm:cxn modelId="{1EF916DE-715E-4F02-AED6-0E3BC8E69C3C}" type="presParOf" srcId="{A4A85B27-D4C6-415C-B218-D257BE6D5856}" destId="{4018D244-921E-46ED-98B1-36BD1380C699}" srcOrd="2" destOrd="0" presId="urn:microsoft.com/office/officeart/2005/8/layout/chevron2"/>
    <dgm:cxn modelId="{E52B428B-F23A-4643-B26E-A4EE186E633D}" type="presParOf" srcId="{4018D244-921E-46ED-98B1-36BD1380C699}" destId="{78A74E0F-AE11-426B-B973-6B142437317A}" srcOrd="0" destOrd="0" presId="urn:microsoft.com/office/officeart/2005/8/layout/chevron2"/>
    <dgm:cxn modelId="{5C0930BA-3F42-4F7B-A5F6-17C62F622244}" type="presParOf" srcId="{4018D244-921E-46ED-98B1-36BD1380C699}" destId="{162F9EFC-3943-41D7-915A-4B66FC323852}" srcOrd="1" destOrd="0" presId="urn:microsoft.com/office/officeart/2005/8/layout/chevron2"/>
    <dgm:cxn modelId="{163C78E2-E72E-4F90-9F55-7302FE497A92}" type="presParOf" srcId="{A4A85B27-D4C6-415C-B218-D257BE6D5856}" destId="{64839EE7-4C96-4EAE-901E-ACB97BE50BA5}" srcOrd="3" destOrd="0" presId="urn:microsoft.com/office/officeart/2005/8/layout/chevron2"/>
    <dgm:cxn modelId="{AD54B8BD-EE76-44AC-AD5B-A70B8EC58D42}" type="presParOf" srcId="{A4A85B27-D4C6-415C-B218-D257BE6D5856}" destId="{466F09B9-BB35-49FF-8FF7-639D4384D03C}" srcOrd="4" destOrd="0" presId="urn:microsoft.com/office/officeart/2005/8/layout/chevron2"/>
    <dgm:cxn modelId="{94FF94A2-5DDE-4419-9D01-C18A0D775345}" type="presParOf" srcId="{466F09B9-BB35-49FF-8FF7-639D4384D03C}" destId="{113C3657-FD95-4C9B-9665-D554BE05DC63}" srcOrd="0" destOrd="0" presId="urn:microsoft.com/office/officeart/2005/8/layout/chevron2"/>
    <dgm:cxn modelId="{7158A73C-8FF1-45F3-B138-FC27EA4DA961}" type="presParOf" srcId="{466F09B9-BB35-49FF-8FF7-639D4384D03C}" destId="{9E260D78-F805-4DB0-89AC-CB229795E2C4}" srcOrd="1" destOrd="0" presId="urn:microsoft.com/office/officeart/2005/8/layout/chevron2"/>
    <dgm:cxn modelId="{B27E952E-B2E3-4416-99BF-FD3266A9E7B2}" type="presParOf" srcId="{A4A85B27-D4C6-415C-B218-D257BE6D5856}" destId="{6F58D7B1-F5ED-4608-BC39-B55DE4A7DB68}" srcOrd="5" destOrd="0" presId="urn:microsoft.com/office/officeart/2005/8/layout/chevron2"/>
    <dgm:cxn modelId="{7CD57DC9-907B-4242-ABE0-3E6223BCD327}" type="presParOf" srcId="{A4A85B27-D4C6-415C-B218-D257BE6D5856}" destId="{37DB5953-AAE9-4D38-9ED2-C6AE401B1E8F}" srcOrd="6" destOrd="0" presId="urn:microsoft.com/office/officeart/2005/8/layout/chevron2"/>
    <dgm:cxn modelId="{7D26AF2B-31B9-4411-BA5C-389ED5CDF024}" type="presParOf" srcId="{37DB5953-AAE9-4D38-9ED2-C6AE401B1E8F}" destId="{45BC2C4E-0A24-450B-96B4-0051CD00169A}" srcOrd="0" destOrd="0" presId="urn:microsoft.com/office/officeart/2005/8/layout/chevron2"/>
    <dgm:cxn modelId="{5877C249-6AC8-4395-98C5-6FA3F58EF227}" type="presParOf" srcId="{37DB5953-AAE9-4D38-9ED2-C6AE401B1E8F}" destId="{DE6E8046-0E6E-4F1C-B34B-4A9DAC1ADF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EADB4E-7768-49CB-A0D2-C2F0E6987066}" type="doc">
      <dgm:prSet loTypeId="urn:microsoft.com/office/officeart/2005/8/layout/radial6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28964A7F-1AD4-4451-BBBC-9401AB93A2B9}">
      <dgm:prSet phldrT="[Text]" custT="1"/>
      <dgm:spPr/>
      <dgm:t>
        <a:bodyPr/>
        <a:lstStyle/>
        <a:p>
          <a:r>
            <a:rPr lang="en-US" sz="2300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Leadership</a:t>
          </a:r>
          <a:endParaRPr lang="en-US" sz="2300" b="1" dirty="0" smtClean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3B8506E3-DE3D-42E8-A918-7A0081C1FE61}" type="parTrans" cxnId="{9B06E370-E1D5-4D4D-8A8D-BDE66F82A31E}">
      <dgm:prSet/>
      <dgm:spPr/>
      <dgm:t>
        <a:bodyPr/>
        <a:lstStyle/>
        <a:p>
          <a:endParaRPr lang="th-TH"/>
        </a:p>
      </dgm:t>
    </dgm:pt>
    <dgm:pt modelId="{A52CCF83-68CD-49E2-8E78-DDF6340CB185}" type="sibTrans" cxnId="{9B06E370-E1D5-4D4D-8A8D-BDE66F82A31E}">
      <dgm:prSet/>
      <dgm:spPr/>
      <dgm:t>
        <a:bodyPr/>
        <a:lstStyle/>
        <a:p>
          <a:endParaRPr lang="th-TH"/>
        </a:p>
      </dgm:t>
    </dgm:pt>
    <dgm:pt modelId="{A5A0DB50-C321-4F80-986E-C4364EDF5DC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Onward Improvement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Innovation</a:t>
          </a:r>
          <a:endParaRPr lang="th-TH" sz="1600" dirty="0" smtClean="0"/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dirty="0"/>
        </a:p>
      </dgm:t>
    </dgm:pt>
    <dgm:pt modelId="{A216B2D6-EB1B-482F-9C51-4749E59FB1C6}" type="parTrans" cxnId="{58999900-8A1F-4751-BAA4-47AB3D2B0FAB}">
      <dgm:prSet/>
      <dgm:spPr/>
      <dgm:t>
        <a:bodyPr/>
        <a:lstStyle/>
        <a:p>
          <a:endParaRPr lang="th-TH"/>
        </a:p>
      </dgm:t>
    </dgm:pt>
    <dgm:pt modelId="{3D5D4161-55C6-497B-A6ED-82052E29BE7F}" type="sibTrans" cxnId="{58999900-8A1F-4751-BAA4-47AB3D2B0FAB}">
      <dgm:prSet/>
      <dgm:spPr/>
      <dgm:t>
        <a:bodyPr/>
        <a:lstStyle/>
        <a:p>
          <a:endParaRPr lang="th-TH"/>
        </a:p>
      </dgm:t>
    </dgm:pt>
    <dgm:pt modelId="{90E0C511-4E22-4DCA-AB06-9D2D414572E1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Noble</a:t>
          </a:r>
          <a:endParaRPr lang="th-TH" sz="1600" smtClean="0"/>
        </a:p>
        <a:p>
          <a:pPr marL="0" marR="0" indent="0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600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Direct toward Excellence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Moral</a:t>
          </a:r>
          <a:endParaRPr lang="en-US" sz="1600" b="1" dirty="0" smtClean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C2DD808-FD7A-445D-B585-1A41BBB84B4B}" type="parTrans" cxnId="{3C49F2BE-D7A1-4C32-B086-0997F9780950}">
      <dgm:prSet/>
      <dgm:spPr/>
      <dgm:t>
        <a:bodyPr/>
        <a:lstStyle/>
        <a:p>
          <a:endParaRPr lang="th-TH"/>
        </a:p>
      </dgm:t>
    </dgm:pt>
    <dgm:pt modelId="{691B0C56-0018-46E8-BE1C-D810279E84C6}" type="sibTrans" cxnId="{3C49F2BE-D7A1-4C32-B086-0997F9780950}">
      <dgm:prSet/>
      <dgm:spPr/>
      <dgm:t>
        <a:bodyPr/>
        <a:lstStyle/>
        <a:p>
          <a:endParaRPr lang="th-TH"/>
        </a:p>
      </dgm:t>
    </dgm:pt>
    <dgm:pt modelId="{D3B298BA-61D8-4A97-A4D4-AEA45E2F92FA}">
      <dgm:prSet phldrT="[Text]" custT="1"/>
      <dgm:spPr/>
      <dgm:t>
        <a:bodyPr/>
        <a:lstStyle/>
        <a:p>
          <a:r>
            <a:rPr lang="en-US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Accountability</a:t>
          </a:r>
        </a:p>
        <a:p>
          <a:r>
            <a:rPr lang="en-US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Human Respect</a:t>
          </a:r>
        </a:p>
        <a:p>
          <a:r>
            <a:rPr lang="en-US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Synergy</a:t>
          </a:r>
          <a:endParaRPr lang="th-TH" sz="1600" dirty="0"/>
        </a:p>
      </dgm:t>
    </dgm:pt>
    <dgm:pt modelId="{155B838E-5E7E-4519-8090-D439EE404961}" type="parTrans" cxnId="{48BF870B-EAC8-483B-997D-3D34296ED6F0}">
      <dgm:prSet/>
      <dgm:spPr/>
      <dgm:t>
        <a:bodyPr/>
        <a:lstStyle/>
        <a:p>
          <a:endParaRPr lang="th-TH"/>
        </a:p>
      </dgm:t>
    </dgm:pt>
    <dgm:pt modelId="{A10F5D03-E060-4715-A29A-2889F6952DB6}" type="sibTrans" cxnId="{48BF870B-EAC8-483B-997D-3D34296ED6F0}">
      <dgm:prSet/>
      <dgm:spPr/>
      <dgm:t>
        <a:bodyPr/>
        <a:lstStyle/>
        <a:p>
          <a:endParaRPr lang="th-TH"/>
        </a:p>
      </dgm:t>
    </dgm:pt>
    <dgm:pt modelId="{B7B97553-979A-4465-A9D0-B0BCB04EA847}" type="pres">
      <dgm:prSet presAssocID="{04EADB4E-7768-49CB-A0D2-C2F0E698706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1096D76-FC2E-494F-87AE-08EEA133968E}" type="pres">
      <dgm:prSet presAssocID="{28964A7F-1AD4-4451-BBBC-9401AB93A2B9}" presName="centerShape" presStyleLbl="node0" presStyleIdx="0" presStyleCnt="1" custScaleY="87902" custLinFactNeighborX="635" custLinFactNeighborY="-9795"/>
      <dgm:spPr/>
      <dgm:t>
        <a:bodyPr/>
        <a:lstStyle/>
        <a:p>
          <a:endParaRPr lang="th-TH"/>
        </a:p>
      </dgm:t>
    </dgm:pt>
    <dgm:pt modelId="{884459BC-E7B7-43D2-A5EC-5BAE574668FF}" type="pres">
      <dgm:prSet presAssocID="{A5A0DB50-C321-4F80-986E-C4364EDF5DCD}" presName="node" presStyleLbl="node1" presStyleIdx="0" presStyleCnt="3" custScaleX="129263" custScaleY="79172" custRadScaleRad="106305" custRadScaleInc="4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B59807-59A8-4DBC-9277-B39996A199EC}" type="pres">
      <dgm:prSet presAssocID="{A5A0DB50-C321-4F80-986E-C4364EDF5DCD}" presName="dummy" presStyleCnt="0"/>
      <dgm:spPr/>
      <dgm:t>
        <a:bodyPr/>
        <a:lstStyle/>
        <a:p>
          <a:endParaRPr lang="th-TH"/>
        </a:p>
      </dgm:t>
    </dgm:pt>
    <dgm:pt modelId="{82DA950A-7936-4E07-BC51-A2F3A7011C4E}" type="pres">
      <dgm:prSet presAssocID="{3D5D4161-55C6-497B-A6ED-82052E29BE7F}" presName="sibTrans" presStyleLbl="sibTrans2D1" presStyleIdx="0" presStyleCnt="3" custScaleX="86638" custScaleY="78338" custLinFactNeighborX="943" custLinFactNeighborY="-4572"/>
      <dgm:spPr/>
      <dgm:t>
        <a:bodyPr/>
        <a:lstStyle/>
        <a:p>
          <a:endParaRPr lang="th-TH"/>
        </a:p>
      </dgm:t>
    </dgm:pt>
    <dgm:pt modelId="{6E00D4CF-DD5F-4701-AEF7-926BA23543CF}" type="pres">
      <dgm:prSet presAssocID="{90E0C511-4E22-4DCA-AB06-9D2D414572E1}" presName="node" presStyleLbl="node1" presStyleIdx="1" presStyleCnt="3" custScaleX="137463" custScaleY="88326" custRadScaleRad="101046" custRadScaleInc="-2277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320C055-45FA-423A-A936-F148C141EE5C}" type="pres">
      <dgm:prSet presAssocID="{90E0C511-4E22-4DCA-AB06-9D2D414572E1}" presName="dummy" presStyleCnt="0"/>
      <dgm:spPr/>
      <dgm:t>
        <a:bodyPr/>
        <a:lstStyle/>
        <a:p>
          <a:endParaRPr lang="th-TH"/>
        </a:p>
      </dgm:t>
    </dgm:pt>
    <dgm:pt modelId="{D8321E45-9194-4F58-98A3-596C5FB65A51}" type="pres">
      <dgm:prSet presAssocID="{691B0C56-0018-46E8-BE1C-D810279E84C6}" presName="sibTrans" presStyleLbl="sibTrans2D1" presStyleIdx="1" presStyleCnt="3" custScaleX="86638" custScaleY="70817" custLinFactNeighborX="1414" custLinFactNeighborY="-1397"/>
      <dgm:spPr/>
      <dgm:t>
        <a:bodyPr/>
        <a:lstStyle/>
        <a:p>
          <a:endParaRPr lang="th-TH"/>
        </a:p>
      </dgm:t>
    </dgm:pt>
    <dgm:pt modelId="{31D1AB55-402C-4742-9F94-85058F0E53D4}" type="pres">
      <dgm:prSet presAssocID="{D3B298BA-61D8-4A97-A4D4-AEA45E2F92FA}" presName="node" presStyleLbl="node1" presStyleIdx="2" presStyleCnt="3" custScaleX="139818" custScaleY="95311" custRadScaleRad="103817" custRadScaleInc="2423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F5358A6-7478-409D-BA00-AE58D7C0E9F5}" type="pres">
      <dgm:prSet presAssocID="{D3B298BA-61D8-4A97-A4D4-AEA45E2F92FA}" presName="dummy" presStyleCnt="0"/>
      <dgm:spPr/>
      <dgm:t>
        <a:bodyPr/>
        <a:lstStyle/>
        <a:p>
          <a:endParaRPr lang="th-TH"/>
        </a:p>
      </dgm:t>
    </dgm:pt>
    <dgm:pt modelId="{84BB0DBD-49B7-495D-B6E9-FFC3742202FC}" type="pres">
      <dgm:prSet presAssocID="{A10F5D03-E060-4715-A29A-2889F6952DB6}" presName="sibTrans" presStyleLbl="sibTrans2D1" presStyleIdx="2" presStyleCnt="3" custScaleX="74971" custScaleY="74499" custLinFactNeighborX="-3925" custLinFactNeighborY="-4090"/>
      <dgm:spPr/>
      <dgm:t>
        <a:bodyPr/>
        <a:lstStyle/>
        <a:p>
          <a:endParaRPr lang="th-TH"/>
        </a:p>
      </dgm:t>
    </dgm:pt>
  </dgm:ptLst>
  <dgm:cxnLst>
    <dgm:cxn modelId="{402AE476-9EA4-4B8C-A9A5-7135CF0D454B}" type="presOf" srcId="{90E0C511-4E22-4DCA-AB06-9D2D414572E1}" destId="{6E00D4CF-DD5F-4701-AEF7-926BA23543CF}" srcOrd="0" destOrd="0" presId="urn:microsoft.com/office/officeart/2005/8/layout/radial6"/>
    <dgm:cxn modelId="{FBAC5E90-96F5-4479-A43B-53853050F820}" type="presOf" srcId="{3D5D4161-55C6-497B-A6ED-82052E29BE7F}" destId="{82DA950A-7936-4E07-BC51-A2F3A7011C4E}" srcOrd="0" destOrd="0" presId="urn:microsoft.com/office/officeart/2005/8/layout/radial6"/>
    <dgm:cxn modelId="{D90B6917-EED7-4A50-9D1C-731A795FA94E}" type="presOf" srcId="{04EADB4E-7768-49CB-A0D2-C2F0E6987066}" destId="{B7B97553-979A-4465-A9D0-B0BCB04EA847}" srcOrd="0" destOrd="0" presId="urn:microsoft.com/office/officeart/2005/8/layout/radial6"/>
    <dgm:cxn modelId="{48BF870B-EAC8-483B-997D-3D34296ED6F0}" srcId="{28964A7F-1AD4-4451-BBBC-9401AB93A2B9}" destId="{D3B298BA-61D8-4A97-A4D4-AEA45E2F92FA}" srcOrd="2" destOrd="0" parTransId="{155B838E-5E7E-4519-8090-D439EE404961}" sibTransId="{A10F5D03-E060-4715-A29A-2889F6952DB6}"/>
    <dgm:cxn modelId="{EF498E9F-6643-4E27-BD0B-CC0D1862C4DB}" type="presOf" srcId="{691B0C56-0018-46E8-BE1C-D810279E84C6}" destId="{D8321E45-9194-4F58-98A3-596C5FB65A51}" srcOrd="0" destOrd="0" presId="urn:microsoft.com/office/officeart/2005/8/layout/radial6"/>
    <dgm:cxn modelId="{4575EC14-95C9-4C8B-9A8C-8031AD277E3B}" type="presOf" srcId="{A5A0DB50-C321-4F80-986E-C4364EDF5DCD}" destId="{884459BC-E7B7-43D2-A5EC-5BAE574668FF}" srcOrd="0" destOrd="0" presId="urn:microsoft.com/office/officeart/2005/8/layout/radial6"/>
    <dgm:cxn modelId="{DDF2692C-196B-4C15-8890-2D270B447581}" type="presOf" srcId="{28964A7F-1AD4-4451-BBBC-9401AB93A2B9}" destId="{01096D76-FC2E-494F-87AE-08EEA133968E}" srcOrd="0" destOrd="0" presId="urn:microsoft.com/office/officeart/2005/8/layout/radial6"/>
    <dgm:cxn modelId="{58999900-8A1F-4751-BAA4-47AB3D2B0FAB}" srcId="{28964A7F-1AD4-4451-BBBC-9401AB93A2B9}" destId="{A5A0DB50-C321-4F80-986E-C4364EDF5DCD}" srcOrd="0" destOrd="0" parTransId="{A216B2D6-EB1B-482F-9C51-4749E59FB1C6}" sibTransId="{3D5D4161-55C6-497B-A6ED-82052E29BE7F}"/>
    <dgm:cxn modelId="{5447702B-10F4-4B02-9437-5D3AE5B5A81F}" type="presOf" srcId="{A10F5D03-E060-4715-A29A-2889F6952DB6}" destId="{84BB0DBD-49B7-495D-B6E9-FFC3742202FC}" srcOrd="0" destOrd="0" presId="urn:microsoft.com/office/officeart/2005/8/layout/radial6"/>
    <dgm:cxn modelId="{9B06E370-E1D5-4D4D-8A8D-BDE66F82A31E}" srcId="{04EADB4E-7768-49CB-A0D2-C2F0E6987066}" destId="{28964A7F-1AD4-4451-BBBC-9401AB93A2B9}" srcOrd="0" destOrd="0" parTransId="{3B8506E3-DE3D-42E8-A918-7A0081C1FE61}" sibTransId="{A52CCF83-68CD-49E2-8E78-DDF6340CB185}"/>
    <dgm:cxn modelId="{3C49F2BE-D7A1-4C32-B086-0997F9780950}" srcId="{28964A7F-1AD4-4451-BBBC-9401AB93A2B9}" destId="{90E0C511-4E22-4DCA-AB06-9D2D414572E1}" srcOrd="1" destOrd="0" parTransId="{2C2DD808-FD7A-445D-B585-1A41BBB84B4B}" sibTransId="{691B0C56-0018-46E8-BE1C-D810279E84C6}"/>
    <dgm:cxn modelId="{AE3360A9-386E-47EF-9929-44E552B2D5B7}" type="presOf" srcId="{D3B298BA-61D8-4A97-A4D4-AEA45E2F92FA}" destId="{31D1AB55-402C-4742-9F94-85058F0E53D4}" srcOrd="0" destOrd="0" presId="urn:microsoft.com/office/officeart/2005/8/layout/radial6"/>
    <dgm:cxn modelId="{62ABDE34-3B60-4C12-9219-1B3536EEB81F}" type="presParOf" srcId="{B7B97553-979A-4465-A9D0-B0BCB04EA847}" destId="{01096D76-FC2E-494F-87AE-08EEA133968E}" srcOrd="0" destOrd="0" presId="urn:microsoft.com/office/officeart/2005/8/layout/radial6"/>
    <dgm:cxn modelId="{648464C4-28DC-476F-B0BA-DCA2CA6B1A99}" type="presParOf" srcId="{B7B97553-979A-4465-A9D0-B0BCB04EA847}" destId="{884459BC-E7B7-43D2-A5EC-5BAE574668FF}" srcOrd="1" destOrd="0" presId="urn:microsoft.com/office/officeart/2005/8/layout/radial6"/>
    <dgm:cxn modelId="{03CB6A8D-5F27-4FEE-9C0E-B1340F08F303}" type="presParOf" srcId="{B7B97553-979A-4465-A9D0-B0BCB04EA847}" destId="{F5B59807-59A8-4DBC-9277-B39996A199EC}" srcOrd="2" destOrd="0" presId="urn:microsoft.com/office/officeart/2005/8/layout/radial6"/>
    <dgm:cxn modelId="{7FF30DEB-31B9-467D-A3A0-310530994D02}" type="presParOf" srcId="{B7B97553-979A-4465-A9D0-B0BCB04EA847}" destId="{82DA950A-7936-4E07-BC51-A2F3A7011C4E}" srcOrd="3" destOrd="0" presId="urn:microsoft.com/office/officeart/2005/8/layout/radial6"/>
    <dgm:cxn modelId="{9B5442EE-130D-49B0-8011-430617D66B1F}" type="presParOf" srcId="{B7B97553-979A-4465-A9D0-B0BCB04EA847}" destId="{6E00D4CF-DD5F-4701-AEF7-926BA23543CF}" srcOrd="4" destOrd="0" presId="urn:microsoft.com/office/officeart/2005/8/layout/radial6"/>
    <dgm:cxn modelId="{3FA8F0AC-2BCB-4C24-B44D-3C86104A4004}" type="presParOf" srcId="{B7B97553-979A-4465-A9D0-B0BCB04EA847}" destId="{D320C055-45FA-423A-A936-F148C141EE5C}" srcOrd="5" destOrd="0" presId="urn:microsoft.com/office/officeart/2005/8/layout/radial6"/>
    <dgm:cxn modelId="{21B859CA-0C3E-476A-A775-CFCD20FB3F6C}" type="presParOf" srcId="{B7B97553-979A-4465-A9D0-B0BCB04EA847}" destId="{D8321E45-9194-4F58-98A3-596C5FB65A51}" srcOrd="6" destOrd="0" presId="urn:microsoft.com/office/officeart/2005/8/layout/radial6"/>
    <dgm:cxn modelId="{88C7AD9E-5221-4BC3-9453-67B54775D333}" type="presParOf" srcId="{B7B97553-979A-4465-A9D0-B0BCB04EA847}" destId="{31D1AB55-402C-4742-9F94-85058F0E53D4}" srcOrd="7" destOrd="0" presId="urn:microsoft.com/office/officeart/2005/8/layout/radial6"/>
    <dgm:cxn modelId="{42C3039D-02DD-4B5D-B49F-7E348F78E4F2}" type="presParOf" srcId="{B7B97553-979A-4465-A9D0-B0BCB04EA847}" destId="{7F5358A6-7478-409D-BA00-AE58D7C0E9F5}" srcOrd="8" destOrd="0" presId="urn:microsoft.com/office/officeart/2005/8/layout/radial6"/>
    <dgm:cxn modelId="{FBA76690-28C1-46BF-9084-234F9CBD3D0F}" type="presParOf" srcId="{B7B97553-979A-4465-A9D0-B0BCB04EA847}" destId="{84BB0DBD-49B7-495D-B6E9-FFC3742202FC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54323-5687-4878-85B0-894748C36901}">
      <dsp:nvSpPr>
        <dsp:cNvPr id="0" name=""/>
        <dsp:cNvSpPr/>
      </dsp:nvSpPr>
      <dsp:spPr>
        <a:xfrm rot="5400000">
          <a:off x="-158480" y="162879"/>
          <a:ext cx="1056535" cy="739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</a:p>
      </dsp:txBody>
      <dsp:txXfrm rot="-5400000">
        <a:off x="1" y="374187"/>
        <a:ext cx="739575" cy="316960"/>
      </dsp:txXfrm>
    </dsp:sp>
    <dsp:sp modelId="{AB544E61-9269-470C-8981-4E7ABFF5C752}">
      <dsp:nvSpPr>
        <dsp:cNvPr id="0" name=""/>
        <dsp:cNvSpPr/>
      </dsp:nvSpPr>
      <dsp:spPr>
        <a:xfrm rot="5400000">
          <a:off x="4741755" y="-3997780"/>
          <a:ext cx="687109" cy="86914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ให้เกิดการเรียนรู้ / ปรับตัวจากระดับมัธยมศึกษา สู่ระดับอุดมศึกษา</a:t>
          </a:r>
        </a:p>
      </dsp:txBody>
      <dsp:txXfrm rot="-5400000">
        <a:off x="739575" y="37942"/>
        <a:ext cx="8657927" cy="620025"/>
      </dsp:txXfrm>
    </dsp:sp>
    <dsp:sp modelId="{78A74E0F-AE11-426B-B973-6B142437317A}">
      <dsp:nvSpPr>
        <dsp:cNvPr id="0" name=""/>
        <dsp:cNvSpPr/>
      </dsp:nvSpPr>
      <dsp:spPr>
        <a:xfrm rot="5400000">
          <a:off x="-158480" y="1069947"/>
          <a:ext cx="1056535" cy="739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</a:p>
      </dsp:txBody>
      <dsp:txXfrm rot="-5400000">
        <a:off x="1" y="1281255"/>
        <a:ext cx="739575" cy="316960"/>
      </dsp:txXfrm>
    </dsp:sp>
    <dsp:sp modelId="{162F9EFC-3943-41D7-915A-4B66FC323852}">
      <dsp:nvSpPr>
        <dsp:cNvPr id="0" name=""/>
        <dsp:cNvSpPr/>
      </dsp:nvSpPr>
      <dsp:spPr>
        <a:xfrm rot="5400000">
          <a:off x="4741935" y="-3090893"/>
          <a:ext cx="686748" cy="86914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ให้เป็นนักศึกษาที่มีคุณลักษณะตามค่านิยม</a:t>
          </a: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</a:t>
          </a:r>
          <a:r>
            <a:rPr lang="en-US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MAHIDOL</a:t>
          </a:r>
          <a:r>
            <a:rPr lang="en-US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และ </a:t>
          </a:r>
          <a:r>
            <a:rPr lang="en-US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NS MAHIDOL </a:t>
          </a: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739575" y="944991"/>
        <a:ext cx="8657945" cy="619700"/>
      </dsp:txXfrm>
    </dsp:sp>
    <dsp:sp modelId="{113C3657-FD95-4C9B-9665-D554BE05DC63}">
      <dsp:nvSpPr>
        <dsp:cNvPr id="0" name=""/>
        <dsp:cNvSpPr/>
      </dsp:nvSpPr>
      <dsp:spPr>
        <a:xfrm rot="5400000">
          <a:off x="-158480" y="1977016"/>
          <a:ext cx="1056535" cy="739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</a:p>
      </dsp:txBody>
      <dsp:txXfrm rot="-5400000">
        <a:off x="1" y="2188324"/>
        <a:ext cx="739575" cy="316960"/>
      </dsp:txXfrm>
    </dsp:sp>
    <dsp:sp modelId="{9E260D78-F805-4DB0-89AC-CB229795E2C4}">
      <dsp:nvSpPr>
        <dsp:cNvPr id="0" name=""/>
        <dsp:cNvSpPr/>
      </dsp:nvSpPr>
      <dsp:spPr>
        <a:xfrm rot="5400000">
          <a:off x="4741935" y="-2183825"/>
          <a:ext cx="686748" cy="86914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ให้มีคุณภาพชีวิตที่ดีและมีความสุข</a:t>
          </a:r>
          <a:endParaRPr lang="th-TH" sz="4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739575" y="1852059"/>
        <a:ext cx="8657945" cy="619700"/>
      </dsp:txXfrm>
    </dsp:sp>
    <dsp:sp modelId="{45BC2C4E-0A24-450B-96B4-0051CD00169A}">
      <dsp:nvSpPr>
        <dsp:cNvPr id="0" name=""/>
        <dsp:cNvSpPr/>
      </dsp:nvSpPr>
      <dsp:spPr>
        <a:xfrm rot="5400000">
          <a:off x="-158480" y="2884084"/>
          <a:ext cx="1056535" cy="739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</a:p>
      </dsp:txBody>
      <dsp:txXfrm rot="-5400000">
        <a:off x="1" y="3095392"/>
        <a:ext cx="739575" cy="316960"/>
      </dsp:txXfrm>
    </dsp:sp>
    <dsp:sp modelId="{DE6E8046-0E6E-4F1C-B34B-4A9DAC1ADFBE}">
      <dsp:nvSpPr>
        <dsp:cNvPr id="0" name=""/>
        <dsp:cNvSpPr/>
      </dsp:nvSpPr>
      <dsp:spPr>
        <a:xfrm rot="5400000">
          <a:off x="4741935" y="-1276757"/>
          <a:ext cx="686748" cy="86914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3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จบเป็นบัณฑิตที่สมบูรณ์ ตามค่านิยมองค์กร</a:t>
          </a: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300" kern="1200" dirty="0"/>
        </a:p>
      </dsp:txBody>
      <dsp:txXfrm rot="-5400000">
        <a:off x="739575" y="2759127"/>
        <a:ext cx="8657945" cy="619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41D7-4223-4781-A867-34FD63949A36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A77B1-44C0-4FEB-A6A4-11D675ADB0D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439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075C-8F8E-460F-81A3-E94E253F6276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15A28-14F3-4BCA-A8CA-3B47C00A63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289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D7DA1-9EFB-4139-8203-1A3AAA1A3CD0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31C1F-DA2B-4CDF-8674-765012BCA58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865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3B06-3489-4904-A7E9-FEDE3F54A62F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5D00-0EC6-4547-A3E8-E6F87E99EC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231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EA1CB-878F-48E4-9506-D6236A5CBEEC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BFDC-B99C-44B6-AE2F-12847C2C60C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33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0083F-DE08-4DAA-80BB-4762815D235A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D89EA-5540-4C9E-B760-8FC3A89B998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576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D1071-9EC4-48AE-8F19-006BCF524023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8CDF0-7C2C-478F-8A00-F5103CBE685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094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E6160-A5D4-4711-92A0-1764CF184022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19EE-2C9C-448B-A46A-30ED0972D35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336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F6FC-B0A0-41E0-B2C4-25018CF2FE07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924E-C4BE-4D95-A803-2526E8929A5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88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E057-4836-4FB0-9AAC-D75D40550EEE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C5C9-F31E-4E18-A3DA-BD139A52DE0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1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1A6D6-F01F-4188-9EF6-2FB541384ED9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FD7EA-587D-4080-9CED-CCFC3733F23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219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  <a:endParaRPr lang="th-TH" alt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  <a:endParaRPr lang="th-TH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3E0A8D-6B80-4B2C-AB71-B678DA3FBE06}" type="datetimeFigureOut">
              <a:rPr lang="th-TH"/>
              <a:pPr>
                <a:defRPr/>
              </a:pPr>
              <a:t>01/08/61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B6EE1E-BA0C-405E-ABB9-E8CE8979DB5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813" y="2073275"/>
            <a:ext cx="10983912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งานพัฒนานักศึกษา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คณะพยาบาลศาสตร์ มหาวิทยาลัยมหิดล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909888" y="141288"/>
            <a:ext cx="8372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400" b="1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เป้าหมายด้านการจัดการศึกษา</a:t>
            </a:r>
            <a:endParaRPr lang="en-US" altLang="th-TH" sz="44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67"/>
          <p:cNvSpPr txBox="1">
            <a:spLocks noChangeArrowheads="1"/>
          </p:cNvSpPr>
          <p:nvPr/>
        </p:nvSpPr>
        <p:spPr bwMode="auto">
          <a:xfrm>
            <a:off x="4797484" y="2362038"/>
            <a:ext cx="3199888" cy="52322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94225" y="2379663"/>
            <a:ext cx="3240088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MU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Graduates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T-Shaped. Social C.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Entreprenuer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M.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Global T.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/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827088" y="2986088"/>
            <a:ext cx="2655887" cy="647700"/>
          </a:xfrm>
          <a:prstGeom prst="rect">
            <a:avLst/>
          </a:prstGeom>
          <a:solidFill>
            <a:srgbClr val="FFFF00"/>
          </a:solidFill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ASEAN; AUN QA</a:t>
            </a: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3797300"/>
            <a:ext cx="2185987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4797425" y="5145088"/>
            <a:ext cx="1928813" cy="647700"/>
          </a:xfrm>
          <a:prstGeom prst="rect">
            <a:avLst/>
          </a:prstGeom>
          <a:solidFill>
            <a:srgbClr val="FFFF00"/>
          </a:solidFill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National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5" name="TextBox 65"/>
          <p:cNvSpPr txBox="1">
            <a:spLocks noChangeArrowheads="1"/>
          </p:cNvSpPr>
          <p:nvPr/>
        </p:nvSpPr>
        <p:spPr bwMode="auto">
          <a:xfrm>
            <a:off x="3783013" y="5876925"/>
            <a:ext cx="3817937" cy="830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การศึกษาแห่งชาติ สกอ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 </a:t>
            </a:r>
            <a:r>
              <a:rPr lang="th-TH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สมศ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ค่านิยมหลัก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12 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ประการ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6" name="TextBox 25"/>
          <p:cNvSpPr txBox="1">
            <a:spLocks noChangeArrowheads="1"/>
          </p:cNvSpPr>
          <p:nvPr/>
        </p:nvSpPr>
        <p:spPr bwMode="auto">
          <a:xfrm>
            <a:off x="9131300" y="2884488"/>
            <a:ext cx="1687513" cy="647700"/>
          </a:xfrm>
          <a:prstGeom prst="rect">
            <a:avLst/>
          </a:prstGeom>
          <a:solidFill>
            <a:srgbClr val="FFFF00"/>
          </a:solidFill>
          <a:ln w="63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University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4025" y="1087438"/>
            <a:ext cx="181133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6025" y="1236663"/>
            <a:ext cx="17684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2288" y="3943350"/>
            <a:ext cx="169703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0325" y="3900488"/>
            <a:ext cx="154781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41" name="TextBox 55"/>
          <p:cNvSpPr txBox="1">
            <a:spLocks noChangeArrowheads="1"/>
          </p:cNvSpPr>
          <p:nvPr/>
        </p:nvSpPr>
        <p:spPr bwMode="auto">
          <a:xfrm>
            <a:off x="9975850" y="5622925"/>
            <a:ext cx="1898650" cy="769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Transformative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Education</a:t>
            </a:r>
          </a:p>
        </p:txBody>
      </p:sp>
      <p:sp>
        <p:nvSpPr>
          <p:cNvPr id="42" name="TextBox 57"/>
          <p:cNvSpPr txBox="1">
            <a:spLocks noChangeArrowheads="1"/>
          </p:cNvSpPr>
          <p:nvPr/>
        </p:nvSpPr>
        <p:spPr bwMode="auto">
          <a:xfrm>
            <a:off x="8043863" y="5597525"/>
            <a:ext cx="1749425" cy="769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นโยบาย</a:t>
            </a:r>
            <a:endParaRPr lang="th-TH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ด้านพัฒนาคุณภาพ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875" y="747713"/>
            <a:ext cx="27273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44" name="TextBox 19"/>
          <p:cNvSpPr txBox="1">
            <a:spLocks noChangeArrowheads="1"/>
          </p:cNvSpPr>
          <p:nvPr/>
        </p:nvSpPr>
        <p:spPr bwMode="auto">
          <a:xfrm>
            <a:off x="3783013" y="990600"/>
            <a:ext cx="3886200" cy="646113"/>
          </a:xfrm>
          <a:prstGeom prst="rect">
            <a:avLst/>
          </a:prstGeom>
          <a:solidFill>
            <a:srgbClr val="FFFF00"/>
          </a:solidFill>
          <a:ln w="63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International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EdPEx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8177213" y="2986088"/>
            <a:ext cx="614362" cy="45243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6" name="Right Arrow 45"/>
          <p:cNvSpPr/>
          <p:nvPr/>
        </p:nvSpPr>
        <p:spPr>
          <a:xfrm rot="16200000">
            <a:off x="5703887" y="1760538"/>
            <a:ext cx="614363" cy="45243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7" name="Right Arrow 46"/>
          <p:cNvSpPr/>
          <p:nvPr/>
        </p:nvSpPr>
        <p:spPr>
          <a:xfrm flipH="1">
            <a:off x="3724275" y="3079750"/>
            <a:ext cx="658813" cy="45243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8" name="Right Arrow 47"/>
          <p:cNvSpPr/>
          <p:nvPr/>
        </p:nvSpPr>
        <p:spPr>
          <a:xfrm rot="5400000">
            <a:off x="5714207" y="4528344"/>
            <a:ext cx="614362" cy="4508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8163" y="188913"/>
            <a:ext cx="71437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จัดสรรทุนการศึกษา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588" y="1203325"/>
            <a:ext cx="11029950" cy="23098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spc="-25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จัดสรรทุนการศึกษาและทุน</a:t>
            </a:r>
            <a:r>
              <a:rPr lang="th-TH" sz="3600" spc="-3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รางวัล เกียรติบัตรประเภทต่างๆ สำหรับนักศึกษา </a:t>
            </a:r>
            <a:r>
              <a:rPr lang="th-TH" sz="36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ให้มีกำลังใจในการศึกษาเล่าเรียน และเพื่อยกย่องเชิดชูนักศึกษาที่เป็นแบบอย่างที่ดีทำชื่อเสียงให้แก่สถาบัน เป็นบัณฑิตที่มีคุณภาพ เช่น ทุนอุดหนุนการศึกษาประจำปี มหาวิทยาลัยมหิดล/คณะพยาบาลศาสตร์ ทุนช่วยเหลือนักศึกษา เงินยืมฉุกเฉิน เป็นต้น</a:t>
            </a:r>
            <a:endParaRPr lang="en-US" sz="3600" dirty="0">
              <a:latin typeface="Cordia New" panose="020B0304020202020204" pitchFamily="34" charset="-34"/>
              <a:ea typeface="Cordia New" panose="020B0304020202020204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3" y="4114800"/>
            <a:ext cx="3802062" cy="2101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4114800"/>
            <a:ext cx="4148138" cy="210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9313" y="279400"/>
            <a:ext cx="59451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สวัสดิการด้านสุขภาพ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750" y="914400"/>
            <a:ext cx="11390313" cy="5262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 algn="thaiDi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นักศึกษามีสิทธิเข้ารับบริการสุขภาพของมหาวิทยาลัย ตั้งแต่ขึ้นทะเบียนเป็นนักศึกษาของมหาวิทยาลัย จนจบการศึกษาหรือพ้นสภาพการเป็นนักศึกษา</a:t>
            </a:r>
          </a:p>
          <a:p>
            <a:pPr marL="342900" indent="-342900" algn="thaiDi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การใช้สิทธิเข้ารับบริการสุขภาพและรับบริการทันตกรรม</a:t>
            </a:r>
          </a:p>
          <a:p>
            <a:pPr marL="342900" indent="-342900" algn="thaiDi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นักศึกษาจะได้รับวัคซีนตามแนวทางป้องกันโรคติดต่อของนักศึกษาในมหาวิทยาลัยมหิดล พ.ศ. 2559</a:t>
            </a:r>
          </a:p>
          <a:p>
            <a:pPr marL="342900" indent="-342900" algn="thaiDi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มีห้องพยาบาล (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First aid room)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สำหรับนักศึกษาคณะพยาบาลศาสตร์ ทั้งในบางกอกน้อยและศาลายา</a:t>
            </a:r>
          </a:p>
          <a:p>
            <a:pPr marL="342900" indent="-342900" algn="thaiDi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แนวทางการปฏิบัติในการดูแลนักศึกษาที่มีปัญหาสุขภาพทางกายและความไม่สบายใจ </a:t>
            </a:r>
          </a:p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5500" y="279400"/>
            <a:ext cx="947896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บริการแนะแนวและอาจารย์ที่ปรึกษา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913" y="1428750"/>
            <a:ext cx="9898062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จัดให้มีอาจารย์ที่ปรึกษานักศึกษาทุกคน อาจารย์ประจำชั้น  คณะกรรมการพัฒนานักศึกษา อาจารย์ที่ปรึกษาหอพัก หน่วยบริการ ให้</a:t>
            </a:r>
            <a:r>
              <a:rPr lang="th-TH" sz="3600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คำปรึกษาภาควิชาสุขภาพจิตและการพยาบาลจิตเวชศาสตร์ รวมทั้งประสานงานในหน่วยงาน</a:t>
            </a:r>
            <a:r>
              <a:rPr lang="th-TH" sz="3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ที่เกี่ยวข้องตามความเหมาะสม</a:t>
            </a:r>
            <a:endParaRPr lang="en-US" sz="3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3736975"/>
            <a:ext cx="3779837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3736975"/>
            <a:ext cx="4816475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7188" y="203200"/>
            <a:ext cx="83200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บริการหอพักนักศึกษา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363" name="Rectangle 15"/>
          <p:cNvSpPr>
            <a:spLocks noChangeArrowheads="1"/>
          </p:cNvSpPr>
          <p:nvPr/>
        </p:nvSpPr>
        <p:spPr bwMode="auto">
          <a:xfrm>
            <a:off x="1736725" y="1081088"/>
            <a:ext cx="9275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หอพักคณะพยาบาลศาสตร์  บางขุนนนท์</a:t>
            </a:r>
          </a:p>
        </p:txBody>
      </p:sp>
      <p:pic>
        <p:nvPicPr>
          <p:cNvPr id="1536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493963"/>
            <a:ext cx="34226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2493963"/>
            <a:ext cx="2446338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4692650"/>
            <a:ext cx="34226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4692650"/>
            <a:ext cx="26225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692650"/>
            <a:ext cx="42481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493963"/>
            <a:ext cx="4208463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3263" y="92075"/>
            <a:ext cx="7926387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dirty="0"/>
              <a:t/>
            </a:r>
            <a:br>
              <a:rPr lang="th-TH" dirty="0"/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กระบวนการพัฒนานักศึกษา</a:t>
            </a:r>
            <a:r>
              <a:rPr lang="th-TH" b="1" dirty="0"/>
              <a:t/>
            </a:r>
            <a:br>
              <a:rPr lang="th-TH" b="1" dirty="0"/>
            </a:br>
            <a:endParaRPr lang="th-TH" b="1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1374330" y="1626637"/>
          <a:ext cx="9431045" cy="378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157288"/>
            <a:ext cx="8878887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2708275" y="260350"/>
            <a:ext cx="783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คุณลักษณะตามค่านิยมองค์กร “</a:t>
            </a:r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MAHIDOL”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2708275" y="260350"/>
            <a:ext cx="783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คุณลักษณะตามค่านิยมองค์กร “ </a:t>
            </a:r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NS MAHIDOL”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477034" y="1151937"/>
          <a:ext cx="7922840" cy="618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8996363" y="1042988"/>
            <a:ext cx="30908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M = Mastery 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เป็นนายแห่งตน</a:t>
            </a:r>
            <a:endParaRPr lang="en-US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A = Altruism 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มุ่งผลเพื่อผู้อื่น</a:t>
            </a:r>
            <a:endParaRPr lang="en-US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H = Harmony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 กลมกลืนกับสรรพสิ่ง</a:t>
            </a:r>
            <a:endParaRPr lang="en-US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I = Integrity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 มั่นคงยิ่งในคุณธรรม</a:t>
            </a:r>
            <a:endParaRPr lang="en-US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D = Determination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แน่วแน่ทำ กล้าตัดสินใจ</a:t>
            </a:r>
            <a:endParaRPr lang="en-US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O = Originality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 สร้างสรรค์สิ่งใหม่</a:t>
            </a:r>
            <a:endParaRPr lang="en-US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L = Leadership</a:t>
            </a:r>
            <a:r>
              <a:rPr lang="th-TH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 ใฝ่ใจเป็นผู้นำ</a:t>
            </a:r>
            <a:r>
              <a:rPr lang="en-US" altLang="th-TH" sz="18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altLang="th-TH" sz="18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47650" y="1143000"/>
            <a:ext cx="4511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N = Noble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สืบสานปณิธาน ทำงานเพื่อสร้างเสริมสุขภาวะแก่สังคม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S = Synergy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รวมพลัง ร่วมใจมุ่งสู่เป้าหมายเดียวกัน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M = Moral 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คุณธรรมจริยธรรมนำองค์กร 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A = Accountability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รับผิดชอบต่อตนเองและส่วนรวม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H = Human respect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เคารพ และให้เกียรติต่อกัน 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I = Innovation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สร้างนวัตกรรม 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D = Direct toward Excellence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มุ่งมั่นสู่ความเป็นเลิศ 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O = Onward improvement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เรียนรู้ตลอดชีวิต คิด พัฒนาอย่างต่อเนื่อง </a:t>
            </a:r>
            <a:endParaRPr lang="en-US" altLang="th-TH" sz="16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L = Leadership   </a:t>
            </a:r>
            <a:r>
              <a:rPr lang="th-TH" altLang="th-TH" sz="1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กล้าคิด กล้าทำ กล้านำ กล้าเปลี่ยน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 altLang="th-TH" sz="2000" b="1" i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5731453" y="2058759"/>
            <a:ext cx="1447800" cy="1409712"/>
            <a:chOff x="3454081" y="-87517"/>
            <a:chExt cx="2108518" cy="210850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9" name="Oval 8"/>
            <p:cNvSpPr/>
            <p:nvPr/>
          </p:nvSpPr>
          <p:spPr>
            <a:xfrm>
              <a:off x="3454081" y="-87517"/>
              <a:ext cx="2108518" cy="2108501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3627472" y="221266"/>
              <a:ext cx="1737315" cy="14909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h-TH" sz="1600" b="1" dirty="0">
                  <a:ln w="12700"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  </a:t>
              </a:r>
              <a:r>
                <a:rPr lang="en-US" sz="1600" b="1" dirty="0">
                  <a:ln w="12700">
                    <a:prstDash val="solid"/>
                  </a:ln>
                  <a:solidFill>
                    <a:schemeClr val="bg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Mastery</a:t>
              </a:r>
            </a:p>
            <a:p>
              <a:pPr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h-TH" sz="1600" b="1" dirty="0">
                  <a:ln w="12700">
                    <a:prstDash val="solid"/>
                  </a:ln>
                  <a:solidFill>
                    <a:schemeClr val="bg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 </a:t>
              </a:r>
              <a:r>
                <a:rPr lang="en-US" sz="1600" b="1" dirty="0">
                  <a:ln w="12700">
                    <a:prstDash val="solid"/>
                  </a:ln>
                  <a:solidFill>
                    <a:schemeClr val="bg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Originality</a:t>
              </a:r>
              <a:endParaRPr lang="th-TH" sz="1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1" name="Group 5"/>
          <p:cNvGrpSpPr/>
          <p:nvPr/>
        </p:nvGrpSpPr>
        <p:grpSpPr>
          <a:xfrm>
            <a:off x="6837365" y="3965703"/>
            <a:ext cx="1555516" cy="1379290"/>
            <a:chOff x="5709100" y="3858166"/>
            <a:chExt cx="2500809" cy="2217490"/>
          </a:xfrm>
          <a:scene3d>
            <a:camera prst="orthographicFront"/>
            <a:lightRig rig="flat" dir="t"/>
          </a:scene3d>
        </p:grpSpPr>
        <p:sp>
          <p:nvSpPr>
            <p:cNvPr id="12" name="Oval 11"/>
            <p:cNvSpPr/>
            <p:nvPr/>
          </p:nvSpPr>
          <p:spPr>
            <a:xfrm>
              <a:off x="5709100" y="3858166"/>
              <a:ext cx="2217490" cy="221749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5709100" y="4018010"/>
              <a:ext cx="2500809" cy="18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h-TH" sz="1600" b="1" dirty="0">
                  <a:ln w="12700"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1600" b="1" dirty="0">
                  <a:ln w="12700"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Determination</a:t>
              </a:r>
            </a:p>
            <a:p>
              <a:pPr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h-TH" sz="1600" b="1" dirty="0">
                  <a:ln w="12700"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    </a:t>
              </a:r>
              <a:r>
                <a:rPr lang="en-US" sz="1600" b="1" dirty="0">
                  <a:ln w="12700"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Integrity</a:t>
              </a:r>
              <a:endParaRPr lang="th-TH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59151" y="4049593"/>
            <a:ext cx="1295400" cy="1295400"/>
            <a:chOff x="1217409" y="3985484"/>
            <a:chExt cx="1962853" cy="19628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15" name="Oval 14"/>
            <p:cNvSpPr/>
            <p:nvPr/>
          </p:nvSpPr>
          <p:spPr>
            <a:xfrm>
              <a:off x="1217409" y="3985484"/>
              <a:ext cx="1962853" cy="196285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6"/>
            <p:cNvSpPr/>
            <p:nvPr/>
          </p:nvSpPr>
          <p:spPr>
            <a:xfrm>
              <a:off x="1374324" y="4281361"/>
              <a:ext cx="1538924" cy="15372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h-TH" sz="1600" b="1" dirty="0">
                  <a:ln w="12700"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</a:t>
              </a:r>
              <a:r>
                <a:rPr lang="en-US" sz="1600" b="1" dirty="0">
                  <a:ln w="12700"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Altruism</a:t>
              </a:r>
            </a:p>
            <a:p>
              <a:pPr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h-TH" sz="1600" b="1" dirty="0">
                  <a:ln w="12700"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</a:t>
              </a:r>
              <a:r>
                <a:rPr lang="en-US" sz="1600" b="1" dirty="0">
                  <a:ln w="12700"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Harmony</a:t>
              </a:r>
              <a:endParaRPr lang="th-TH" sz="1600" dirty="0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4025" y="312738"/>
            <a:ext cx="8631238" cy="8429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dirty="0"/>
              <a:t/>
            </a:r>
            <a:br>
              <a:rPr lang="th-TH" dirty="0"/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กระบวนการพัฒนา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 นักศึกษาชั้นปีที่ 1 </a:t>
            </a:r>
            <a:r>
              <a:rPr lang="th-TH" b="1" dirty="0"/>
              <a:t/>
            </a:r>
            <a:br>
              <a:rPr lang="th-TH" b="1" dirty="0"/>
            </a:br>
            <a:endParaRPr lang="th-TH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278063" y="1333500"/>
            <a:ext cx="6480175" cy="43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ให้เกิดการเรียนรู้ / ปรับตัวจากระดับมัธยมศึกษา สู่ระดับอุดมศึกษา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78063" y="3117850"/>
            <a:ext cx="7226300" cy="8366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เข้ากิจกรรรมคุณภาพคู่คุณธรรม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ค่าย “ปฏิบัติธรรมเนกขัมมบารมี พัฒนาจิตให้เกิดปัญญาและสันติสุข” (ค่ายยุวพุทธ)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8063" y="1919288"/>
            <a:ext cx="6480175" cy="43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มีระบบอาจารย์ที่ปรึกษา และระบบพี่สายรหัส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78063" y="2506663"/>
            <a:ext cx="6480175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กิจกรรมสอนน้องร้องเพลง กีฬาเฟรชชี่ แสดงแสตนด์เชียร์</a:t>
            </a: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4248150"/>
            <a:ext cx="3176588" cy="2117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388" y="4248150"/>
            <a:ext cx="3173412" cy="2117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638" y="4248150"/>
            <a:ext cx="3357562" cy="2146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0" y="12700"/>
            <a:ext cx="7053263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dirty="0"/>
              <a:t/>
            </a:r>
            <a:br>
              <a:rPr lang="th-TH" dirty="0"/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กระบวนการพัฒนา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 นักศึกษาชั้นปีที่ 2 </a:t>
            </a:r>
            <a:r>
              <a:rPr lang="th-TH" b="1" dirty="0"/>
              <a:t/>
            </a:r>
            <a:br>
              <a:rPr lang="th-TH" b="1" dirty="0"/>
            </a:br>
            <a:endParaRPr lang="th-TH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420938" y="1395413"/>
            <a:ext cx="6481762" cy="43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เข้ากิจกรรรมคุณภาพคู่คุณธรรม ค่าย “พุทธธรรม” 2 วัน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20938" y="1917700"/>
            <a:ext cx="6481762" cy="43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“NS SMART: Transformative learning”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20938" y="2439988"/>
            <a:ext cx="7405687" cy="12033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นักศึกษาชั้นปีที่ 2 ร่วมกับสโมสรฯ และพี่กลุ่ม 16 กลุ่ม จัดกิจกรรมต่างๆ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กิจกรรมผูกโบว์ไทด์  กิจกรรม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First date 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NS 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น้องใหม่บนเส้นทางสีขาว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กิจกรรมสอนน้องร้องเพลง กิจกรรมถอดโบว์ไทด์ และ เป็นพี่เลี้ยงในกิจกรรมกีฬาเฟรชชี่</a:t>
            </a:r>
            <a:endParaRPr lang="en-US" sz="23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48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183063"/>
            <a:ext cx="3533775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375" r="5701" b="30328"/>
          <a:stretch>
            <a:fillRect/>
          </a:stretch>
        </p:blipFill>
        <p:spPr bwMode="auto">
          <a:xfrm>
            <a:off x="3990975" y="4183063"/>
            <a:ext cx="38100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4183063"/>
            <a:ext cx="3533775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500063" y="998538"/>
            <a:ext cx="110474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คุณลักษณะของบัณฑิตพยาบาล คณะพยาบาลศาสตร์  </a:t>
            </a:r>
          </a:p>
          <a:p>
            <a:pPr algn="ctr" eaLnBrk="1" hangingPunct="1"/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"มุ่งมั่นคุณธรรม เลิศล้ำทางปัญญา สร้างคุณค่าต่อสังคม"  </a:t>
            </a:r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320925"/>
            <a:ext cx="7313612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0" y="12700"/>
            <a:ext cx="7053263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dirty="0"/>
              <a:t/>
            </a:r>
            <a:br>
              <a:rPr lang="th-TH" dirty="0"/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กระบวนการพัฒนา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 นักศึกษาชั้นปีที่ 3 </a:t>
            </a:r>
            <a:r>
              <a:rPr lang="th-TH" b="1" dirty="0"/>
              <a:t/>
            </a:r>
            <a:br>
              <a:rPr lang="th-TH" b="1" dirty="0"/>
            </a:br>
            <a:endParaRPr lang="th-TH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09838" y="2127250"/>
            <a:ext cx="7999412" cy="871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3 เป็นผู้ดำเนินการกิจกรรมชมรมต่างๆ เช่น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ชมรมภาษาอังกฤษ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NS Ambassador 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ชมรมพุทธธรรม ชมรมดนตรีไทย ชมรม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NS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band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sz="23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7375" y="1538288"/>
            <a:ext cx="6481763" cy="506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3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กิจกรรมจัดงานแสดงความยินดีกับพี่บัณฑิต “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Bye - </a:t>
            </a:r>
            <a:r>
              <a:rPr lang="en-US" sz="23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nior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3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27375" y="1008063"/>
            <a:ext cx="6481763" cy="43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“กุหลาบงาม หนามต้องคม”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06700" y="3084513"/>
            <a:ext cx="7405688" cy="12033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นักศึกษาชั้นปีที่ 3 ร่วมกับสโมสรฯ และพี่กลุ่ม 16 กลุ่ม จัดกิจกรรมต่างๆ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กิจกรรมผูกโบว์ไทด์  กิจกรรม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First date 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en-US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NS </a:t>
            </a: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น้องใหม่บนเส้นทางสีขาว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กิจกรรมสอนน้องร้องเพลง กิจกรรมถอดโบว์ไทด์ และ เป็นพี่เลี้ยงในกิจกรรมกีฬาเฟรชชี่</a:t>
            </a:r>
            <a:endParaRPr lang="en-US" sz="23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4491038"/>
            <a:ext cx="3135313" cy="2136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4516438"/>
            <a:ext cx="3135312" cy="2122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 bwMode="auto">
          <a:xfrm>
            <a:off x="4605338" y="4481513"/>
            <a:ext cx="3133725" cy="214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0" y="12700"/>
            <a:ext cx="7053263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dirty="0"/>
              <a:t/>
            </a:r>
            <a:br>
              <a:rPr lang="th-TH" dirty="0"/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กระบวนการพัฒนา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 นักศึกษาชั้นปีที่ 4 </a:t>
            </a:r>
            <a:r>
              <a:rPr lang="th-TH" b="1" dirty="0"/>
              <a:t/>
            </a:r>
            <a:br>
              <a:rPr lang="th-TH" b="1" dirty="0"/>
            </a:br>
            <a:endParaRPr lang="th-TH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477963" y="2174875"/>
            <a:ext cx="9971087" cy="503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จัดกิจกรรมสร้างเครือข่ายทั้งภายในและภายนอกสถาบันและกิจกรรมบำเพ็ญประโยชน์ต่างๆเพื่อชุมชนและสังคม</a:t>
            </a: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7963" y="1516063"/>
            <a:ext cx="9880600" cy="519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กรรมการสโมสรนักศึกษาคณะพยาบาลศาสตร์ รับผิดชอบจัดกิจกรรมร่วมกับกรรมการแต่ละชั้นปี ทุกกิจกรรม</a:t>
            </a:r>
          </a:p>
        </p:txBody>
      </p:sp>
      <p:pic>
        <p:nvPicPr>
          <p:cNvPr id="8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3413125"/>
            <a:ext cx="3473450" cy="23304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3413125"/>
            <a:ext cx="3495675" cy="233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913" y="3413125"/>
            <a:ext cx="3509962" cy="23256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9888" y="141288"/>
            <a:ext cx="83724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โครงสร้างการบริหารงานสโมสรนักศึกษาคณะพยาบาลศาสตร์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6113" y="1117600"/>
            <a:ext cx="5859462" cy="939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นายกสโมสรนักศึกษา คณะพยาบาลศาสตร์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575" y="2970213"/>
            <a:ext cx="2098675" cy="7350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อุปนายกฝ่ายใน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0088" y="4826000"/>
            <a:ext cx="2432050" cy="7334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กรรมการฝ่ายต่างๆ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3854450"/>
            <a:ext cx="2098675" cy="7350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เหรัญญิก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2513" y="3865563"/>
            <a:ext cx="2100262" cy="7350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เลขานุการ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78563" y="2962275"/>
            <a:ext cx="2100262" cy="7334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ประธานชั้นปี 1-4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52800" y="2970213"/>
            <a:ext cx="2098675" cy="7350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อุปนายกฝ่ายนอก</a:t>
            </a:r>
          </a:p>
        </p:txBody>
      </p:sp>
      <p:cxnSp>
        <p:nvCxnSpPr>
          <p:cNvPr id="17" name="Straight Connector 16"/>
          <p:cNvCxnSpPr>
            <a:stCxn id="4" idx="2"/>
          </p:cNvCxnSpPr>
          <p:nvPr/>
        </p:nvCxnSpPr>
        <p:spPr>
          <a:xfrm>
            <a:off x="6116638" y="2057400"/>
            <a:ext cx="0" cy="466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86113" y="2524125"/>
            <a:ext cx="6975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86113" y="2524125"/>
            <a:ext cx="0" cy="309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135688" y="4144963"/>
            <a:ext cx="2386012" cy="7334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หัวหน้ากลุ่ม 16 กลุ่ม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327900" y="2536825"/>
            <a:ext cx="0" cy="309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299325" y="3713163"/>
            <a:ext cx="0" cy="309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0161588" y="2524125"/>
            <a:ext cx="0" cy="309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821738" y="2978150"/>
            <a:ext cx="2951162" cy="7350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หัวหน้าฝ่ายต่างๆแต่ละชั้นปี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3688" y="193675"/>
            <a:ext cx="83708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หน้าที่ความรับผิดชอบสโมสรนักศึกษาคณะพยาบาลศาสตร์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33388" y="938213"/>
            <a:ext cx="115522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บริหารกิจกรรมที่เกี่ยวข้องกับนักศึกษาตามระเบียบ ข้อบังคับและประกาศของคณะพยาบาลศาสตร์  และมหาวิทยาลัยมหิดล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กำหนดนโยบาย  จัดทำแผนงานโครงการ และงบประมาณประจำปีของคณะกรรมการ เสนอต่อคณะฯ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พิจารณาโครงการ และงบประมาณประจำปีของชมรมและประธานฝ่ายต่าง ๆ เพื่อเสนอคณะฯ รวมทั้งอำนวยความสะดวกในการดำเนินงานของโครงการต่าง ๆ</a:t>
            </a: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r="-1495" b="12978"/>
          <a:stretch>
            <a:fillRect/>
          </a:stretch>
        </p:blipFill>
        <p:spPr bwMode="auto">
          <a:xfrm>
            <a:off x="744538" y="3560763"/>
            <a:ext cx="5465762" cy="251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3595688"/>
            <a:ext cx="4968875" cy="247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3688" y="193675"/>
            <a:ext cx="83708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หน้าที่ความรับผิดชอบสโมสรนักศึกษาคณะพยาบาลศาสตร์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763" y="901700"/>
            <a:ext cx="11552237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เข้าร่วมประชุมเพื่อชี้แจงต่อคณะกรรมการกิจการนักศึกษา และคณะกรรมการหอพักในวาระที่เกี่ยวข้อง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จัดประชุมนักศึกษาทั้งหมดเพื่อชี้แจงเรื่องต่าง ๆ ตามที่เห็นสมควร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ควบคุมและดูแลความสะดวกในการดำเนินงาน</a:t>
            </a: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3657600"/>
            <a:ext cx="3968750" cy="264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57600"/>
            <a:ext cx="3965575" cy="264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7800" y="141288"/>
            <a:ext cx="489743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15005" r="21992" b="6282"/>
          <a:stretch>
            <a:fillRect/>
          </a:stretch>
        </p:blipFill>
        <p:spPr bwMode="auto">
          <a:xfrm>
            <a:off x="371475" y="1289050"/>
            <a:ext cx="6891338" cy="480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72363" y="1289050"/>
            <a:ext cx="44958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 16 กลุ่ม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กลุ่มรหัสนักศึกษาในแต่ละกลุ่มมีจำนวน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นักศึกษา 20 - 25 คน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กลุ่มรหัสนักศึกษาในแต่ละกลุ่มมีนักศึกษา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ทุกชั้นปีตั้งแต่ ปี 1 - 4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กลุ่มรหัสนักศึกษาแบ่งนักศึกษาตามรหัสเพื่อให้สายรหัสอยู่ในกลุ่มเดียวกัน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113" y="203200"/>
            <a:ext cx="424497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360488" y="1320800"/>
            <a:ext cx="104981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เพื่อสร้างความสามัคคี  ความเป็นน้ำหนึ่งใจเดียวกันระหว่างนักศึกษา และรุ่นพี่และรุ่นนน้อง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เพื่อให้เกิดความสนิทสนม  และช่วยเหลือซึ่งกันและกันระหว่างนักศึกษา และรุ่นพี่และรุ่นนน้อง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เพื่อแลกเปลี่ยนความคิดเห็นและข้อมูลข่าวสารกันภายในกลุ่มได้อย่างรวดเร็ว</a:t>
            </a:r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3365500"/>
            <a:ext cx="3700463" cy="246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65500"/>
            <a:ext cx="3763962" cy="250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788" y="234950"/>
            <a:ext cx="83708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กลุ่มรหัสนักศึกษา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360488" y="1146175"/>
            <a:ext cx="103203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เพื่อให้สมาชินในกลุ่มรู้จักทำงานเป็นทีม  และแบ่งงานกันอย่างมีระบบ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เพื่อช่วยเหลือซึ่งกันและกันในกลุ่มเพื่อนนักศึกษา  รุ่นพี่  รุ่นน้อง  คณะเดียวกัน  ทั้งในเรื่องการเรียน  การงาน  และอื่นๆ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เพื่อให้คำปรึกษาและคำแนะนำในเรื่องการเรียน  หรือปัญหาอื่นๆ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เพื่อให้คำปรึกษาและคำแนะนำในการปฏิบัติตัวให้ถูกต้องตามกฎระเบียบ ข้อบังคับของคณะพยาบาลศาสตร์</a:t>
            </a:r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064000"/>
            <a:ext cx="3684588" cy="245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011613"/>
            <a:ext cx="3683000" cy="245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2562225" y="195263"/>
            <a:ext cx="8693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716963" y="2568575"/>
            <a:ext cx="2538412" cy="10953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Action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ปรับปรุงแก้ไข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225" y="2568575"/>
            <a:ext cx="2371725" cy="10953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Plan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90888" y="2568575"/>
            <a:ext cx="2371725" cy="10953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DO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      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49963" y="2568575"/>
            <a:ext cx="2371725" cy="10953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Check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768600" y="2843213"/>
            <a:ext cx="655638" cy="5461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2" name="Right Arrow 11"/>
          <p:cNvSpPr/>
          <p:nvPr/>
        </p:nvSpPr>
        <p:spPr>
          <a:xfrm>
            <a:off x="5527675" y="2843213"/>
            <a:ext cx="657225" cy="5461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3" name="Right Arrow 12"/>
          <p:cNvSpPr/>
          <p:nvPr/>
        </p:nvSpPr>
        <p:spPr>
          <a:xfrm>
            <a:off x="8286750" y="2843213"/>
            <a:ext cx="657225" cy="5461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9706" name="Rectangle 13"/>
          <p:cNvSpPr>
            <a:spLocks noChangeArrowheads="1"/>
          </p:cNvSpPr>
          <p:nvPr/>
        </p:nvSpPr>
        <p:spPr bwMode="auto">
          <a:xfrm>
            <a:off x="4440238" y="1214438"/>
            <a:ext cx="4057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กระบวนการทำงาน</a:t>
            </a:r>
            <a:r>
              <a:rPr lang="en-US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"PDCA"</a:t>
            </a:r>
            <a:endParaRPr lang="th-TH" altLang="th-TH" sz="40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562225" y="195263"/>
            <a:ext cx="8693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4954588" y="1136650"/>
            <a:ext cx="264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Plan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(วางแผน)</a:t>
            </a:r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altLang="th-TH" sz="36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935" r="3986" b="6644"/>
          <a:stretch>
            <a:fillRect/>
          </a:stretch>
        </p:blipFill>
        <p:spPr bwMode="auto">
          <a:xfrm>
            <a:off x="6286500" y="3879850"/>
            <a:ext cx="5353050" cy="245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79850"/>
            <a:ext cx="4918075" cy="245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153988" y="1816100"/>
            <a:ext cx="11942762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7000"/>
              </a:lnSpc>
            </a:pPr>
            <a:r>
              <a:rPr lang="th-TH" altLang="th-TH" sz="3600" b="1">
                <a:ea typeface="Calibri" panose="020F0502020204030204" pitchFamily="34" charset="0"/>
                <a:cs typeface="TH SarabunPSK" panose="020B0500040200020003" pitchFamily="34" charset="-34"/>
              </a:rPr>
              <a:t>งานพัฒนานักศึกษาจัดกิจกรรมงานพัฒนาผู้นำนักศึกษา/กิจกรรมส่งงาน-สานต่อผู้นำนักศึกษา</a:t>
            </a:r>
          </a:p>
          <a:p>
            <a:pPr algn="ctr" eaLnBrk="1" hangingPunct="1">
              <a:lnSpc>
                <a:spcPct val="107000"/>
              </a:lnSpc>
            </a:pPr>
            <a:r>
              <a:rPr lang="th-TH" altLang="th-TH" sz="3600">
                <a:ea typeface="Calibri" panose="020F0502020204030204" pitchFamily="34" charset="0"/>
                <a:cs typeface="TH SarabunPSK" panose="020B0500040200020003" pitchFamily="34" charset="-34"/>
              </a:rPr>
              <a:t> วัตถุประสงค์เพื่อจัดประชุมวางแผนและติดตามงานกับสโมสรนักศึกษาอย่างต่อเนื่อง และเพื่อให้สโมสรนักศึกษารุ่นพี่ ส่งมอบงานให้สโมสรนักศึกษารุ่นน้อง </a:t>
            </a:r>
            <a:endParaRPr lang="en-US" altLang="th-TH" sz="3600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9500" y="141288"/>
            <a:ext cx="83708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โครงสร้างงานพัฒนานักศึกษา คณะพยาบาลศาสตร์</a:t>
            </a:r>
            <a:endParaRPr lang="th-TH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1588" y="1092200"/>
            <a:ext cx="4662487" cy="939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คณบดี คณะพยาบาลศาสตร์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43363" y="2513013"/>
            <a:ext cx="4198937" cy="811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รองคณบดีฝ่ายพัฒนานักศึกษา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43363" y="3476625"/>
            <a:ext cx="4198937" cy="8112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ผู้ช่วยคณบดีฝ่ายพัฒนานักศึกษา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44538" y="5199063"/>
            <a:ext cx="3349625" cy="811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คณะกรรมการพัฒนานักศึกษา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468813" y="5199063"/>
            <a:ext cx="3349625" cy="811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คณะกรรมการหอพัก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367713" y="5199063"/>
            <a:ext cx="3349625" cy="811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คณะกรรมการสโมสรนักศึกษา</a:t>
            </a:r>
          </a:p>
        </p:txBody>
      </p:sp>
      <p:cxnSp>
        <p:nvCxnSpPr>
          <p:cNvPr id="39" name="Straight Connector 38"/>
          <p:cNvCxnSpPr>
            <a:stCxn id="26" idx="2"/>
            <a:endCxn id="28" idx="0"/>
          </p:cNvCxnSpPr>
          <p:nvPr/>
        </p:nvCxnSpPr>
        <p:spPr>
          <a:xfrm>
            <a:off x="6143625" y="2032000"/>
            <a:ext cx="0" cy="481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5" idx="2"/>
          </p:cNvCxnSpPr>
          <p:nvPr/>
        </p:nvCxnSpPr>
        <p:spPr>
          <a:xfrm flipH="1">
            <a:off x="6143625" y="4287838"/>
            <a:ext cx="0" cy="911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19350" y="4743450"/>
            <a:ext cx="76231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6" idx="0"/>
          </p:cNvCxnSpPr>
          <p:nvPr/>
        </p:nvCxnSpPr>
        <p:spPr>
          <a:xfrm flipV="1">
            <a:off x="2419350" y="4743450"/>
            <a:ext cx="0" cy="455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042525" y="4743450"/>
            <a:ext cx="0" cy="455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562225" y="195263"/>
            <a:ext cx="8693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pic>
        <p:nvPicPr>
          <p:cNvPr id="317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505200"/>
            <a:ext cx="29956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438" y="1035050"/>
            <a:ext cx="4041775" cy="2308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สโมสรนักศึกษาและผู้รับผิดชอบโครงการร่วมกันประชุมเพื่อกำหนดทิศทางของโครงการ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770313" y="3735388"/>
            <a:ext cx="655637" cy="5461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4543425" y="1411288"/>
            <a:ext cx="3479800" cy="1754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ทำหนังสือขออนุมัติจัดกิจกรรมจากสโมสรนักศึกษาฯ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15313" y="1149350"/>
            <a:ext cx="3976687" cy="2062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งานพัฒนานักศึกษาทำหนังสืออนุมัติโครงการถึงคณะฯ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และทำเรื่องยืมเงินเพื่อใช้ในการดำเนินกิจกรรม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815263" y="3735388"/>
            <a:ext cx="655637" cy="5461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pic>
        <p:nvPicPr>
          <p:cNvPr id="3175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863" y="3111500"/>
            <a:ext cx="1651000" cy="217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3505200"/>
            <a:ext cx="1622425" cy="2178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006850"/>
            <a:ext cx="1649413" cy="2332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505200"/>
            <a:ext cx="1658937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4122738"/>
            <a:ext cx="1639887" cy="233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1776413" y="600075"/>
            <a:ext cx="9478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344988" y="1338263"/>
            <a:ext cx="3114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DO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(ปฏิบัติ)</a:t>
            </a:r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endParaRPr lang="th-TH" altLang="th-TH" sz="36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051175" y="2124075"/>
            <a:ext cx="6419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นักศึกษาดำเนินการจัดโครงการ/กิจกรรม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0" y="3230563"/>
            <a:ext cx="3106738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138" y="3208338"/>
            <a:ext cx="4081462" cy="207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3335338"/>
            <a:ext cx="3587750" cy="213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2489200" y="104775"/>
            <a:ext cx="8693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pic>
        <p:nvPicPr>
          <p:cNvPr id="3379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549400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500188"/>
            <a:ext cx="103346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3851275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3840163"/>
            <a:ext cx="10350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3851275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831850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889000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angle 23"/>
          <p:cNvSpPr>
            <a:spLocks noChangeArrowheads="1"/>
          </p:cNvSpPr>
          <p:nvPr/>
        </p:nvSpPr>
        <p:spPr bwMode="auto">
          <a:xfrm>
            <a:off x="8185150" y="2132013"/>
            <a:ext cx="190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งานพัฒนานักศึกษา</a:t>
            </a:r>
          </a:p>
        </p:txBody>
      </p:sp>
      <p:pic>
        <p:nvPicPr>
          <p:cNvPr id="33803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2687638"/>
            <a:ext cx="10334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13" y="2687638"/>
            <a:ext cx="10350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574800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539875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Rectangle 32"/>
          <p:cNvSpPr>
            <a:spLocks noChangeArrowheads="1"/>
          </p:cNvSpPr>
          <p:nvPr/>
        </p:nvSpPr>
        <p:spPr bwMode="auto">
          <a:xfrm>
            <a:off x="2468563" y="2878138"/>
            <a:ext cx="190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สโมสรนักศึกษาฯ</a:t>
            </a:r>
          </a:p>
        </p:txBody>
      </p:sp>
      <p:sp>
        <p:nvSpPr>
          <p:cNvPr id="33808" name="Rectangle 34"/>
          <p:cNvSpPr>
            <a:spLocks noChangeArrowheads="1"/>
          </p:cNvSpPr>
          <p:nvPr/>
        </p:nvSpPr>
        <p:spPr bwMode="auto">
          <a:xfrm>
            <a:off x="5475288" y="2832100"/>
            <a:ext cx="190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ผู้รับผิดชอบโครงการ</a:t>
            </a:r>
          </a:p>
        </p:txBody>
      </p:sp>
      <p:sp>
        <p:nvSpPr>
          <p:cNvPr id="33809" name="Rectangle 35"/>
          <p:cNvSpPr>
            <a:spLocks noChangeArrowheads="1"/>
          </p:cNvSpPr>
          <p:nvPr/>
        </p:nvSpPr>
        <p:spPr bwMode="auto">
          <a:xfrm>
            <a:off x="960438" y="5286375"/>
            <a:ext cx="2855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หัวหน้ากลุ่ม 16 กลุ่มแต่ละชั้นปี</a:t>
            </a:r>
          </a:p>
        </p:txBody>
      </p:sp>
      <p:sp>
        <p:nvSpPr>
          <p:cNvPr id="37" name="Oval 36"/>
          <p:cNvSpPr/>
          <p:nvPr/>
        </p:nvSpPr>
        <p:spPr>
          <a:xfrm>
            <a:off x="4719638" y="5387975"/>
            <a:ext cx="3109912" cy="11953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โครงการ/กิจกรรม</a:t>
            </a:r>
          </a:p>
        </p:txBody>
      </p:sp>
      <p:pic>
        <p:nvPicPr>
          <p:cNvPr id="33811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086225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4073525"/>
            <a:ext cx="10334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3" name="Rectangle 39"/>
          <p:cNvSpPr>
            <a:spLocks noChangeArrowheads="1"/>
          </p:cNvSpPr>
          <p:nvPr/>
        </p:nvSpPr>
        <p:spPr bwMode="auto">
          <a:xfrm>
            <a:off x="10174288" y="3087688"/>
            <a:ext cx="190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ประธานแต่ละชั้นปี</a:t>
            </a:r>
          </a:p>
        </p:txBody>
      </p:sp>
      <p:sp>
        <p:nvSpPr>
          <p:cNvPr id="33814" name="Rectangle 40"/>
          <p:cNvSpPr>
            <a:spLocks noChangeArrowheads="1"/>
          </p:cNvSpPr>
          <p:nvPr/>
        </p:nvSpPr>
        <p:spPr bwMode="auto">
          <a:xfrm>
            <a:off x="10220325" y="4459288"/>
            <a:ext cx="190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ประธานฝ่ายต่างๆ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5924550" y="3346450"/>
            <a:ext cx="736600" cy="198913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5" name="Right Arrow 44"/>
          <p:cNvSpPr/>
          <p:nvPr/>
        </p:nvSpPr>
        <p:spPr>
          <a:xfrm>
            <a:off x="4327525" y="1995488"/>
            <a:ext cx="1165225" cy="4000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6" name="Right Arrow 45"/>
          <p:cNvSpPr/>
          <p:nvPr/>
        </p:nvSpPr>
        <p:spPr>
          <a:xfrm>
            <a:off x="3879850" y="4433888"/>
            <a:ext cx="1827213" cy="3984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9" name="Right Arrow 48"/>
          <p:cNvSpPr/>
          <p:nvPr/>
        </p:nvSpPr>
        <p:spPr>
          <a:xfrm rot="20614804" flipH="1">
            <a:off x="7116763" y="1509713"/>
            <a:ext cx="1204912" cy="39846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50" name="Right Arrow 49"/>
          <p:cNvSpPr/>
          <p:nvPr/>
        </p:nvSpPr>
        <p:spPr>
          <a:xfrm flipH="1">
            <a:off x="6983413" y="3532188"/>
            <a:ext cx="1487487" cy="3984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51" name="Right Arrow 50"/>
          <p:cNvSpPr/>
          <p:nvPr/>
        </p:nvSpPr>
        <p:spPr>
          <a:xfrm flipH="1">
            <a:off x="6983413" y="4454525"/>
            <a:ext cx="1487487" cy="4000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3821" name="Rectangle 51"/>
          <p:cNvSpPr>
            <a:spLocks noChangeArrowheads="1"/>
          </p:cNvSpPr>
          <p:nvPr/>
        </p:nvSpPr>
        <p:spPr bwMode="auto">
          <a:xfrm>
            <a:off x="4235450" y="1612900"/>
            <a:ext cx="1166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</a:t>
            </a:r>
          </a:p>
        </p:txBody>
      </p:sp>
      <p:sp>
        <p:nvSpPr>
          <p:cNvPr id="33822" name="Rectangle 52"/>
          <p:cNvSpPr>
            <a:spLocks noChangeArrowheads="1"/>
          </p:cNvSpPr>
          <p:nvPr/>
        </p:nvSpPr>
        <p:spPr bwMode="auto">
          <a:xfrm>
            <a:off x="5322888" y="3933825"/>
            <a:ext cx="222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ประสานงาน /ดำเนินกิจกรรม</a:t>
            </a:r>
          </a:p>
        </p:txBody>
      </p:sp>
      <p:sp>
        <p:nvSpPr>
          <p:cNvPr id="33823" name="Rectangle 53"/>
          <p:cNvSpPr>
            <a:spLocks noChangeArrowheads="1"/>
          </p:cNvSpPr>
          <p:nvPr/>
        </p:nvSpPr>
        <p:spPr bwMode="auto">
          <a:xfrm rot="-1052905">
            <a:off x="6392863" y="823913"/>
            <a:ext cx="2465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 / ช่วยดำเนินการอำนวยความสะดวก</a:t>
            </a:r>
          </a:p>
        </p:txBody>
      </p:sp>
      <p:sp>
        <p:nvSpPr>
          <p:cNvPr id="55" name="Right Arrow 54"/>
          <p:cNvSpPr/>
          <p:nvPr/>
        </p:nvSpPr>
        <p:spPr>
          <a:xfrm rot="20004627" flipH="1">
            <a:off x="4003675" y="3495675"/>
            <a:ext cx="1436688" cy="40005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3825" name="Rectangle 55"/>
          <p:cNvSpPr>
            <a:spLocks noChangeArrowheads="1"/>
          </p:cNvSpPr>
          <p:nvPr/>
        </p:nvSpPr>
        <p:spPr bwMode="auto">
          <a:xfrm rot="-1602036">
            <a:off x="3579813" y="3235325"/>
            <a:ext cx="1801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</a:t>
            </a:r>
          </a:p>
        </p:txBody>
      </p:sp>
      <p:sp>
        <p:nvSpPr>
          <p:cNvPr id="33826" name="Rectangle 56"/>
          <p:cNvSpPr>
            <a:spLocks noChangeArrowheads="1"/>
          </p:cNvSpPr>
          <p:nvPr/>
        </p:nvSpPr>
        <p:spPr bwMode="auto">
          <a:xfrm>
            <a:off x="3795713" y="4794250"/>
            <a:ext cx="202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นักศึกษาเข้าร่วมกิจกรรม</a:t>
            </a:r>
          </a:p>
        </p:txBody>
      </p:sp>
      <p:sp>
        <p:nvSpPr>
          <p:cNvPr id="58" name="Right Arrow 57"/>
          <p:cNvSpPr/>
          <p:nvPr/>
        </p:nvSpPr>
        <p:spPr>
          <a:xfrm rot="1592561">
            <a:off x="7391400" y="2659063"/>
            <a:ext cx="1165225" cy="40005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3828" name="Rectangle 58"/>
          <p:cNvSpPr>
            <a:spLocks noChangeArrowheads="1"/>
          </p:cNvSpPr>
          <p:nvPr/>
        </p:nvSpPr>
        <p:spPr bwMode="auto">
          <a:xfrm rot="1642616">
            <a:off x="7381875" y="2373313"/>
            <a:ext cx="137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</a:t>
            </a:r>
          </a:p>
        </p:txBody>
      </p:sp>
      <p:sp>
        <p:nvSpPr>
          <p:cNvPr id="33829" name="Rectangle 59"/>
          <p:cNvSpPr>
            <a:spLocks noChangeArrowheads="1"/>
          </p:cNvSpPr>
          <p:nvPr/>
        </p:nvSpPr>
        <p:spPr bwMode="auto">
          <a:xfrm>
            <a:off x="6734175" y="3246438"/>
            <a:ext cx="2027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นักศึกษาเข้าร่วมกิจกรรม</a:t>
            </a:r>
          </a:p>
        </p:txBody>
      </p:sp>
      <p:sp>
        <p:nvSpPr>
          <p:cNvPr id="33830" name="Rectangle 60"/>
          <p:cNvSpPr>
            <a:spLocks noChangeArrowheads="1"/>
          </p:cNvSpPr>
          <p:nvPr/>
        </p:nvSpPr>
        <p:spPr bwMode="auto">
          <a:xfrm>
            <a:off x="6726238" y="4843463"/>
            <a:ext cx="2025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เข้าร่วมกิจกรรม / ดำเนินการช่วยเหลือ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2562225" y="195263"/>
            <a:ext cx="8693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19663" y="1046163"/>
            <a:ext cx="300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Check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(ตรวจสอบ)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34963" y="1731963"/>
            <a:ext cx="117332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th-TH" altLang="th-TH" sz="24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altLang="th-TH" sz="32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การประเมินผลโครงการ จากแบบสอบถาม การถอดบทเรียน และการสังเกตุระหว่างดำเนินกิจกรรม การตรวจสอบนี้จะทำให้การดำเนินการจัดกิจกรรมประสบความสำเร็จตามวัตถุประสงค์ที่วางไว้ </a:t>
            </a:r>
            <a:endParaRPr lang="th-TH" altLang="th-TH" sz="3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48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2" b="783"/>
          <a:stretch>
            <a:fillRect/>
          </a:stretch>
        </p:blipFill>
        <p:spPr bwMode="auto">
          <a:xfrm>
            <a:off x="642938" y="3621088"/>
            <a:ext cx="3186112" cy="296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830263" y="2989263"/>
            <a:ext cx="3236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แบบประเมินโครงการ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4702175" y="2989263"/>
            <a:ext cx="6075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แบบประเมินโครงการ</a:t>
            </a:r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Google 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ฟอร์ม </a:t>
            </a:r>
          </a:p>
        </p:txBody>
      </p:sp>
      <p:pic>
        <p:nvPicPr>
          <p:cNvPr id="3482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r="1488" b="9917"/>
          <a:stretch>
            <a:fillRect/>
          </a:stretch>
        </p:blipFill>
        <p:spPr bwMode="auto">
          <a:xfrm>
            <a:off x="4427538" y="3621088"/>
            <a:ext cx="6827837" cy="296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3317875" y="1514475"/>
            <a:ext cx="8543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แนวทางการปฏิบัติงานร่วมกับนักศึกษาของคณะพยาบาลศาสตร์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5411788" y="2338388"/>
            <a:ext cx="3430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en-US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Action</a:t>
            </a:r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 (ปรับปรุงแก้ไข)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141288" y="3560763"/>
            <a:ext cx="119062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24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altLang="th-TH" sz="36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เมื่อนักศึกษา </a:t>
            </a:r>
            <a:r>
              <a:rPr lang="en-US" altLang="th-TH" sz="36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Check </a:t>
            </a:r>
            <a:r>
              <a:rPr lang="th-TH" altLang="th-TH" sz="36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 พบว่า มีปัญหาหรือ ความบกพร่อง  เพื่อหาทางแก้ไข และประเมินวิเคราะห์ว่ามีขั้นตอนการปฏิบัติงานใดที่ควรแก้ไข ปรับปรุงอีก หรือพัฒนาสิ่งที่ดีอยู่แล้วให้ดียิ่งขึ้นไปอีก จึงเป็นการทำไปเรื่อยๆ ไม่มีการหยุด เป็นการพัฒนาให้ดีขึ้นเรื่อยๆ เป็นการพัฒนาอย่างยั่งยืน</a:t>
            </a:r>
            <a:endParaRPr lang="th-TH" altLang="th-TH" sz="3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584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298575"/>
            <a:ext cx="3043237" cy="1874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2562225" y="195263"/>
            <a:ext cx="8693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ตัวอย่างกิจกรรมนักศึกษาของคณะพยาบาลศาสตร์</a:t>
            </a: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075113" y="839788"/>
            <a:ext cx="5332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3600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กิจกรรมพัฒนาทักษะชีวิต “</a:t>
            </a:r>
            <a:r>
              <a:rPr lang="en-US" altLang="th-TH" sz="3600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NS SMART”</a:t>
            </a:r>
            <a:endParaRPr lang="th-TH" altLang="th-TH" sz="3600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686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424363"/>
            <a:ext cx="3284537" cy="218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11288" y="1312863"/>
            <a:ext cx="9574212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วัตถุประสงค์ของโครงการ</a:t>
            </a:r>
            <a:endParaRPr lang="en-US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  <a:defRPr/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นักศึกษาเข้าใจวัฒนธรรมองค์กร มหาวิทยาลัยมหิดล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MAHIDOL core value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</a:t>
            </a:r>
          </a:p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และค่านิยมองค์กร 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NS MAHIDOL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มากขึ้น</a:t>
            </a:r>
            <a:endParaRPr lang="en-US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  <a:defRPr/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เข้าใจและรู้จักตนเองอย่างลึกซึ้ง  เห็นคุณค่า และเชื่อมั่นในตนเอง</a:t>
            </a:r>
            <a:endParaRPr lang="en-US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  <a:defRPr/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พัฒนาภาวะผู้นำบนพื้นฐานของศักยภาพของตนเอง</a:t>
            </a:r>
            <a:endParaRPr lang="en-US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  <a:defRPr/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พัฒนาทักษะการทำงานร่วมกันบนพื้นฐานความแตกต่างหลากหลาย</a:t>
            </a:r>
            <a:endParaRPr lang="en-US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  <a:defRPr/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พัฒนาทักษะชีวิตและทักษะการแสวงหาความรู้ </a:t>
            </a:r>
            <a:endParaRPr lang="en-US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87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4424363"/>
            <a:ext cx="3359150" cy="218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4424363"/>
            <a:ext cx="3544888" cy="218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2562225" y="195263"/>
            <a:ext cx="8693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ตัวอย่างกิจกรรมนักศึกษาของคณะพยาบาลศาสตร์</a:t>
            </a: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482850"/>
            <a:ext cx="10334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482850"/>
            <a:ext cx="10334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69900" y="1117600"/>
            <a:ext cx="4186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กิจกรรมพัฒนาทักษะชีวิต “</a:t>
            </a:r>
            <a:r>
              <a:rPr lang="en-US" altLang="th-TH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NS SMART”</a:t>
            </a:r>
            <a:endParaRPr lang="th-TH" altLang="th-TH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78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2482850"/>
            <a:ext cx="10350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2482850"/>
            <a:ext cx="10350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2482850"/>
            <a:ext cx="10334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482850"/>
            <a:ext cx="10334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482850"/>
            <a:ext cx="10334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2482850"/>
            <a:ext cx="10334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975" y="2482850"/>
            <a:ext cx="10334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38" y="2482850"/>
            <a:ext cx="10334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Rectangle 16"/>
          <p:cNvSpPr>
            <a:spLocks noChangeArrowheads="1"/>
          </p:cNvSpPr>
          <p:nvPr/>
        </p:nvSpPr>
        <p:spPr bwMode="auto">
          <a:xfrm>
            <a:off x="4389438" y="1560513"/>
            <a:ext cx="328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การแบ่งหน้าที่ในการทำกิจกรรม</a:t>
            </a:r>
          </a:p>
        </p:txBody>
      </p:sp>
      <p:sp>
        <p:nvSpPr>
          <p:cNvPr id="37903" name="Rectangle 17"/>
          <p:cNvSpPr>
            <a:spLocks noChangeArrowheads="1"/>
          </p:cNvSpPr>
          <p:nvPr/>
        </p:nvSpPr>
        <p:spPr bwMode="auto">
          <a:xfrm>
            <a:off x="661988" y="3927475"/>
            <a:ext cx="173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อาจารย์/เจ้าหน้าที่</a:t>
            </a:r>
          </a:p>
        </p:txBody>
      </p:sp>
      <p:sp>
        <p:nvSpPr>
          <p:cNvPr id="37904" name="Rectangle 18"/>
          <p:cNvSpPr>
            <a:spLocks noChangeArrowheads="1"/>
          </p:cNvSpPr>
          <p:nvPr/>
        </p:nvSpPr>
        <p:spPr bwMode="auto">
          <a:xfrm>
            <a:off x="3168650" y="3913188"/>
            <a:ext cx="16271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นักศึกษาช่วยงาน</a:t>
            </a:r>
          </a:p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(ส่วนกลาง)</a:t>
            </a:r>
          </a:p>
        </p:txBody>
      </p:sp>
      <p:sp>
        <p:nvSpPr>
          <p:cNvPr id="37905" name="Rectangle 19"/>
          <p:cNvSpPr>
            <a:spLocks noChangeArrowheads="1"/>
          </p:cNvSpPr>
          <p:nvPr/>
        </p:nvSpPr>
        <p:spPr bwMode="auto">
          <a:xfrm>
            <a:off x="6096000" y="3927475"/>
            <a:ext cx="1627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นักศึกษาช่วยงาน</a:t>
            </a:r>
          </a:p>
          <a:p>
            <a:pPr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(ประจำกลุ่มฐาน)</a:t>
            </a:r>
          </a:p>
        </p:txBody>
      </p:sp>
      <p:sp>
        <p:nvSpPr>
          <p:cNvPr id="37906" name="Rectangle 20"/>
          <p:cNvSpPr>
            <a:spLocks noChangeArrowheads="1"/>
          </p:cNvSpPr>
          <p:nvPr/>
        </p:nvSpPr>
        <p:spPr bwMode="auto">
          <a:xfrm>
            <a:off x="9739313" y="3913188"/>
            <a:ext cx="1627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นักศึกษาช่วยงาน</a:t>
            </a:r>
          </a:p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(สันทนาการ)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2209800" y="874713"/>
            <a:ext cx="8693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ตัวอย่างกิจกรรมนักศึกษาของคณะพยาบาลศาสตร์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448050" y="1976438"/>
            <a:ext cx="4767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en-US" altLang="th-TH" sz="3600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</a:t>
            </a:r>
            <a:r>
              <a:rPr lang="th-TH" altLang="th-TH" sz="3600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กิจกรรมสอนน้องร้องเพลง</a:t>
            </a:r>
            <a:r>
              <a:rPr lang="en-US" altLang="th-TH" sz="3600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”</a:t>
            </a:r>
            <a:endParaRPr lang="th-TH" altLang="th-TH" sz="36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891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3065463"/>
            <a:ext cx="3046413" cy="297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3732213"/>
            <a:ext cx="3690937" cy="2303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732213"/>
            <a:ext cx="4106863" cy="2303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93663" y="887413"/>
            <a:ext cx="8693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4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ตัวอย่างกิจกรรมนักศึกษาของคณะพยาบาลศาสตร์</a:t>
            </a:r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857250"/>
            <a:ext cx="10334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3" y="852488"/>
            <a:ext cx="10350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667000"/>
            <a:ext cx="10334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2686050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686050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686050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5245100"/>
            <a:ext cx="10334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5245100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2663825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Rectangle 16"/>
          <p:cNvSpPr>
            <a:spLocks noChangeArrowheads="1"/>
          </p:cNvSpPr>
          <p:nvPr/>
        </p:nvSpPr>
        <p:spPr bwMode="auto">
          <a:xfrm>
            <a:off x="736600" y="1966913"/>
            <a:ext cx="474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การแบ่งหน้าที่ในการทำกิจกรรม</a:t>
            </a:r>
          </a:p>
        </p:txBody>
      </p:sp>
      <p:sp>
        <p:nvSpPr>
          <p:cNvPr id="39949" name="Rectangle 17"/>
          <p:cNvSpPr>
            <a:spLocks noChangeArrowheads="1"/>
          </p:cNvSpPr>
          <p:nvPr/>
        </p:nvSpPr>
        <p:spPr bwMode="auto">
          <a:xfrm>
            <a:off x="10388600" y="1169988"/>
            <a:ext cx="173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อาจารย์/เจ้าหน้าที่</a:t>
            </a:r>
          </a:p>
        </p:txBody>
      </p:sp>
      <p:sp>
        <p:nvSpPr>
          <p:cNvPr id="39950" name="Rectangle 18"/>
          <p:cNvSpPr>
            <a:spLocks noChangeArrowheads="1"/>
          </p:cNvSpPr>
          <p:nvPr/>
        </p:nvSpPr>
        <p:spPr bwMode="auto">
          <a:xfrm>
            <a:off x="2930525" y="4008438"/>
            <a:ext cx="183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2-4</a:t>
            </a:r>
          </a:p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(ฝ่ายสแตนด์เชียร์)</a:t>
            </a:r>
          </a:p>
        </p:txBody>
      </p:sp>
      <p:sp>
        <p:nvSpPr>
          <p:cNvPr id="39951" name="Rectangle 19"/>
          <p:cNvSpPr>
            <a:spLocks noChangeArrowheads="1"/>
          </p:cNvSpPr>
          <p:nvPr/>
        </p:nvSpPr>
        <p:spPr bwMode="auto">
          <a:xfrm>
            <a:off x="5486400" y="3983038"/>
            <a:ext cx="183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2-4</a:t>
            </a:r>
          </a:p>
          <a:p>
            <a:pPr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(ฝ่ายสันทนาการ)</a:t>
            </a:r>
          </a:p>
        </p:txBody>
      </p:sp>
      <p:pic>
        <p:nvPicPr>
          <p:cNvPr id="3995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2598738"/>
            <a:ext cx="10334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63" y="2638425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2633663"/>
            <a:ext cx="10350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5256213"/>
            <a:ext cx="10350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256213"/>
            <a:ext cx="10350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00650"/>
            <a:ext cx="10350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5216525"/>
            <a:ext cx="10334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9" name="Rectangle 28"/>
          <p:cNvSpPr>
            <a:spLocks noChangeArrowheads="1"/>
          </p:cNvSpPr>
          <p:nvPr/>
        </p:nvSpPr>
        <p:spPr bwMode="auto">
          <a:xfrm>
            <a:off x="7816850" y="4013200"/>
            <a:ext cx="183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2-4</a:t>
            </a:r>
          </a:p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(ฝ่ายกีฬา)</a:t>
            </a:r>
          </a:p>
        </p:txBody>
      </p:sp>
      <p:sp>
        <p:nvSpPr>
          <p:cNvPr id="39960" name="Rectangle 29"/>
          <p:cNvSpPr>
            <a:spLocks noChangeArrowheads="1"/>
          </p:cNvSpPr>
          <p:nvPr/>
        </p:nvSpPr>
        <p:spPr bwMode="auto">
          <a:xfrm>
            <a:off x="9801225" y="4008438"/>
            <a:ext cx="183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2-4</a:t>
            </a:r>
          </a:p>
          <a:p>
            <a:pPr algn="ctr" eaLnBrk="1" hangingPunct="1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(ฝ่ายโครงการ)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3435350" y="4692650"/>
            <a:ext cx="736600" cy="6985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2" name="Down Arrow 31"/>
          <p:cNvSpPr/>
          <p:nvPr/>
        </p:nvSpPr>
        <p:spPr>
          <a:xfrm>
            <a:off x="5835650" y="4702175"/>
            <a:ext cx="735013" cy="70008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3" name="Down Arrow 32"/>
          <p:cNvSpPr/>
          <p:nvPr/>
        </p:nvSpPr>
        <p:spPr>
          <a:xfrm>
            <a:off x="8364538" y="4681538"/>
            <a:ext cx="736600" cy="6985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9964" name="Rectangle 6"/>
          <p:cNvSpPr>
            <a:spLocks noChangeArrowheads="1"/>
          </p:cNvSpPr>
          <p:nvPr/>
        </p:nvSpPr>
        <p:spPr bwMode="auto">
          <a:xfrm>
            <a:off x="735013" y="5324475"/>
            <a:ext cx="1892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"/>
          <p:cNvSpPr>
            <a:spLocks noGrp="1"/>
          </p:cNvSpPr>
          <p:nvPr>
            <p:ph type="title"/>
          </p:nvPr>
        </p:nvSpPr>
        <p:spPr>
          <a:xfrm>
            <a:off x="1816100" y="2035175"/>
            <a:ext cx="8834438" cy="2124075"/>
          </a:xfrm>
        </p:spPr>
        <p:txBody>
          <a:bodyPr/>
          <a:lstStyle/>
          <a:p>
            <a:pPr algn="ctr"/>
            <a:r>
              <a:rPr lang="th-TH" altLang="th-TH" sz="60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กิจกรรมนักศึกษาคณะพยาบาลศาสตร์</a:t>
            </a:r>
            <a:br>
              <a:rPr lang="th-TH" altLang="th-TH" sz="60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60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สร้างคุณค่าแก่สังคม</a:t>
            </a:r>
            <a:endParaRPr lang="th-TH" altLang="th-TH" sz="6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888" y="141288"/>
            <a:ext cx="837247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โครงสร้างงานพัฒนานักศึกษา คณะพยาบาลศาสตร์</a:t>
            </a:r>
            <a:endParaRPr lang="th-TH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54125"/>
            <a:ext cx="3367088" cy="278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1200150"/>
            <a:ext cx="2881312" cy="283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200150"/>
            <a:ext cx="3248025" cy="283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188913" y="4189413"/>
            <a:ext cx="3913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2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คณะพยาบาลศาสตร์ (ศาลายา)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3919538" y="4216400"/>
            <a:ext cx="45116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2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คณะพยาบาลศาสตร์ (บางกอกน้อย)</a:t>
            </a:r>
          </a:p>
          <a:p>
            <a:pPr algn="ctr" eaLnBrk="1" hangingPunct="1"/>
            <a:endParaRPr lang="th-TH" altLang="th-TH" sz="3200" b="1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8582025" y="4164013"/>
            <a:ext cx="33385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2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หอพักคณะพยาบาลศาสตร์ (บางขุนนนท์)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552950"/>
            <a:ext cx="11706225" cy="1917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860550"/>
            <a:ext cx="3349625" cy="23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38" y="1874838"/>
            <a:ext cx="3340100" cy="237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2"/>
          <a:stretch>
            <a:fillRect/>
          </a:stretch>
        </p:blipFill>
        <p:spPr bwMode="auto">
          <a:xfrm>
            <a:off x="4373563" y="1860550"/>
            <a:ext cx="3573462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1"/>
          <p:cNvSpPr>
            <a:spLocks noChangeArrowheads="1"/>
          </p:cNvSpPr>
          <p:nvPr/>
        </p:nvSpPr>
        <p:spPr bwMode="auto">
          <a:xfrm>
            <a:off x="871538" y="849313"/>
            <a:ext cx="94567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กิจกรรมนำความรู้สู่ชุมชน สร้างสรรค์เยาวชนไทย</a:t>
            </a:r>
          </a:p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ใส่ใจสุขภาพ ห่างไกลบุหรี่ เหล้า ยาเสพติด เพศสัมพันธ์ก่อนวัย ปีที่ 10</a:t>
            </a:r>
          </a:p>
        </p:txBody>
      </p:sp>
      <p:sp>
        <p:nvSpPr>
          <p:cNvPr id="41991" name="TextBox 15"/>
          <p:cNvSpPr txBox="1">
            <a:spLocks noChangeArrowheads="1"/>
          </p:cNvSpPr>
          <p:nvPr/>
        </p:nvSpPr>
        <p:spPr bwMode="auto">
          <a:xfrm>
            <a:off x="369888" y="4775200"/>
            <a:ext cx="114522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4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กิจกรรมนำความรู้สู่ชุมชน สร้างสรรค์เยาวชนไทยใส่ใจสุขภาพ ห่างไกลบุหรี่ เหล้า ยาเสพติด เพศสัมพันธ์ก่อนวัย ปีที่ 10 จัดโดยสโมสรนักศึกษาคณะพยาบาลศาสตร์ร่วมกับชมรมนักศึกษาพยาบาลสร้างสังคมไทยปลอดบุหรี่ พร้อมด้วยสโมสรนักศึกษาร่วมกับสหสาขาวิชาชีพด้านสุขภาพ ในวันที่ 28 มกราคม 2561 ณ โรงเรียนมัธยมวัดสิงห์ กรุงเทพมหานคร โดยมี ผศ.ดร.ฤดี ปุงบางกะดี่ เป็นที่ปรึกษาโครงการ กิจกรรมในครั้งนี้เป็นการแสดงออกถึงค่านิยมองค์กร ของคณะพยาบาลศาสตร์ในด้าน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Noble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สืบสานปณิธาน ทำงานเพื่อสร้างเสริมสุขภาวะแก่สังคม และ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รวมพลัง ร่วมใจมุ่งสู่เป้าหมายเดียวกัน </a:t>
            </a:r>
          </a:p>
          <a:p>
            <a:pPr algn="thaiDist" eaLnBrk="1" hangingPunct="1"/>
            <a:endParaRPr lang="th-TH" altLang="th-TH" sz="20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552950"/>
            <a:ext cx="11706225" cy="19177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871538" y="849313"/>
            <a:ext cx="9456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โครงการมหิดลร่วมใจ สานสายใย นำน้ำใจสู่ชุมชน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1771650"/>
            <a:ext cx="3248025" cy="23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9843" b="8796"/>
          <a:stretch/>
        </p:blipFill>
        <p:spPr>
          <a:xfrm>
            <a:off x="4306888" y="1771650"/>
            <a:ext cx="3243262" cy="234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475" y="1771650"/>
            <a:ext cx="3241675" cy="234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369888" y="4840288"/>
            <a:ext cx="114522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โครงการมหิดลร่วมใจ สานสายใย นำน้ำใจสู่ชุมชน จัดโดยสโมสรนักศึกษาคณะพยาบาลศาสตร์ร่วมกับสหสาขาวิชาชีพด้านสุขภาพ มหาวิทยาลัยมหิดล                            ระหว่างวันที่ 20 –21 มกราคม 2561 ณ องค์การบริหารส่วนตำบลไผ่วง จังหวัดอ่างทอง  โดยมี อ.ธิราวรรณ เชื้อตาเล็ง เป็นที่ปรึกษาโครงการ กิจกรรมในครั้งนี้                               เป็นการแสดงออกถึงค่านิยมองค์กรของคณะพยาบาลศาสตร์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Noble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สืบสานปณิธาน ทำงานเพื่อสร้างเสริมสุขภาวะแก่สังคม และ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และ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Accountability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รับผิดชอบต่อตนเองและส่วนรวม</a:t>
            </a:r>
          </a:p>
          <a:p>
            <a:pPr algn="thaiDist" eaLnBrk="1" hangingPunct="1"/>
            <a:endParaRPr lang="th-TH" altLang="th-TH" sz="20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552950"/>
            <a:ext cx="11706225" cy="17573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871538" y="849313"/>
            <a:ext cx="9456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โครงการค่ายวิศวะ-พยาบาลพัฒนาชนบท ครั้งที่ 27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13" y="1697038"/>
            <a:ext cx="3259137" cy="234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288" y="1706563"/>
            <a:ext cx="3225800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675" y="1697038"/>
            <a:ext cx="3343275" cy="23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9" name="TextBox 15"/>
          <p:cNvSpPr txBox="1">
            <a:spLocks noChangeArrowheads="1"/>
          </p:cNvSpPr>
          <p:nvPr/>
        </p:nvSpPr>
        <p:spPr bwMode="auto">
          <a:xfrm>
            <a:off x="330200" y="4849813"/>
            <a:ext cx="11452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ค่ายวิศวะ-พยาบาลพัฒนาชนบท ครั้งที่ 27 จัดโดยสโมสรนักศึกษาคณะพยาบาลศาสตร์ มหาวิทยาลัยมหิดล ร่วมกับ ชุมนุมเทคโนโลยีการก่อสร้าง                                คณะวิศวกรรมศาสตร์ สถาบันเทคโนโลยีพระจอมเกล้าเจ้าคุณทหารลาดกระบัง ระหว่างวันที่ 23 - 29  ธันวาคม 2560 ณ โรงเรียนบ้านท่าลาดคำนาตา จังหวัดขอนแก่น                       โดยมี ผศ.จงกลวรรณ มุสิกทอง เป็นที่ปรึกษาโครงการ กิจกรรมในครั้งนี้เป็นการแสดงออกถึงค่านิยมองค์กรของคณะพยาบาลศาสตร์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Noble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สืบสานปณิธาน                 ทำงานเพื่อสร้างเสริมสุขภาวะแก่สังคม และ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664075"/>
            <a:ext cx="11706225" cy="16303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เนื่องในวันพระราชพิธีถวายพระเพลิงพระบรมศพพระบาทสมเด็จพระปรมินทรมหาภูมิพลอดุลยเดชฯ วันพฤหัสบดีที่ 26 ตุลาคม พ.ศ.2560  นักศึกษาหลักสูตรพยาบาลศาสตรบัณฑิตและนักศึกษาหลักสูตรพยาบาลศาสตรมหาบัณฑิต ร่วมเป็นจิตอาสา ออกหน่วยปฐมพยาบาลร่วมกับ  คณะแพทยศาสตร์ศิริราชพยาบาล ณ โรงพยาบาล           ศิริราช  เพื่อน้อมรำลึกในพระมหากรุณาธิคุณของพระบาทสมเด็จพระปรมินทรมหาภูมิพลอดุลยเดชฯ และถวายความอาลัย และเป็นการปลูกฝังค่านิยมองค์กร ให้แก่นักศึกษา   ที่เข้าร่วมใน ด้าน </a:t>
            </a:r>
            <a:r>
              <a:rPr lang="en-US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Noble</a:t>
            </a:r>
            <a:r>
              <a:rPr lang="th-TH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สืบสานปณิธาน ด้าน </a:t>
            </a:r>
            <a:r>
              <a:rPr lang="en-US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Moral</a:t>
            </a:r>
            <a:r>
              <a:rPr lang="th-TH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คุณธรรม จริยธรรม นำองค์กร และด้าน </a:t>
            </a:r>
            <a:r>
              <a:rPr lang="en-US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Accountability</a:t>
            </a:r>
            <a:r>
              <a:rPr lang="th-TH" alt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รับผิดชอบต่อตนเองและส่วนรวม</a:t>
            </a:r>
            <a:endParaRPr lang="th-TH" altLang="th-TH" sz="3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059" name="Rectangle 1"/>
          <p:cNvSpPr>
            <a:spLocks noChangeArrowheads="1"/>
          </p:cNvSpPr>
          <p:nvPr/>
        </p:nvSpPr>
        <p:spPr bwMode="auto">
          <a:xfrm>
            <a:off x="977900" y="755650"/>
            <a:ext cx="94567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นักศึกษาคณะพยาบาลศาสตร์ ร่วมเป็นจิตอาสา</a:t>
            </a:r>
          </a:p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ในพระราชพิธีถวายพระเพลิงพระบรมศพพระบาทสมเด็จพระปรมินทรมหาภูมิพลอดุลยเดชฯ</a:t>
            </a:r>
          </a:p>
          <a:p>
            <a:pPr eaLnBrk="1" hangingPunct="1"/>
            <a:endParaRPr lang="th-TH" alt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8" y="1965325"/>
            <a:ext cx="3003550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1965325"/>
            <a:ext cx="497998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1965325"/>
            <a:ext cx="24812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>
          <a:xfrm>
            <a:off x="1816100" y="2035175"/>
            <a:ext cx="8834438" cy="2124075"/>
          </a:xfrm>
        </p:spPr>
        <p:txBody>
          <a:bodyPr/>
          <a:lstStyle/>
          <a:p>
            <a:pPr algn="ctr"/>
            <a:r>
              <a:rPr lang="th-TH" altLang="th-TH" sz="60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กิจกรรมนักศึกษาคณะพยาบาลศาสตร์</a:t>
            </a:r>
            <a:endParaRPr lang="th-TH" altLang="th-TH" sz="6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752975"/>
            <a:ext cx="11706225" cy="12747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7107" name="Rectangle 1"/>
          <p:cNvSpPr>
            <a:spLocks noChangeArrowheads="1"/>
          </p:cNvSpPr>
          <p:nvPr/>
        </p:nvSpPr>
        <p:spPr bwMode="auto">
          <a:xfrm>
            <a:off x="742950" y="968375"/>
            <a:ext cx="9456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โครงการกิจกรรมแรกพบน้องพี่พยาบาลศิริราช และ กิจกรรม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NS 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น้องใหม่บนเส้นทางสีขาว</a:t>
            </a:r>
          </a:p>
        </p:txBody>
      </p:sp>
      <p:pic>
        <p:nvPicPr>
          <p:cNvPr id="4710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697038"/>
            <a:ext cx="34909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1697038"/>
            <a:ext cx="348932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1697038"/>
            <a:ext cx="34909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9"/>
          <p:cNvSpPr txBox="1">
            <a:spLocks noChangeArrowheads="1"/>
          </p:cNvSpPr>
          <p:nvPr/>
        </p:nvSpPr>
        <p:spPr bwMode="auto">
          <a:xfrm>
            <a:off x="369888" y="4881563"/>
            <a:ext cx="11452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กิจกรรมแรกพบน้องพี่พยาบาลศิริราช และ กิจกรรม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NS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น้องใหม่บนเส้นทางสีขาว จัดโดยสโมสรนักศึกษาคณะพยาบาลศาสตร์ มหาวิทยาลัยมหิดล                               ระหว่างวันที่ 8 สิงหาคม  และ 17 สิงหาคม 2560  ณ คณะพยาบาลศาสตร์ มหาวิทยาลัยมหิดล กิจกรรมในครั้งนี้เป็นการแสดงออกถึงค่านิยมองค์กรของคณะพยาบาลศาสตร์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714875"/>
            <a:ext cx="11706225" cy="1047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871538" y="965200"/>
            <a:ext cx="9456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พิธีผูกโบว์ไทสานสัมพันธ์น้องพี่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263" y="1697038"/>
            <a:ext cx="3319462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1684338"/>
            <a:ext cx="3321050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400" y="1684338"/>
            <a:ext cx="3319463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5" name="TextBox 9"/>
          <p:cNvSpPr txBox="1">
            <a:spLocks noChangeArrowheads="1"/>
          </p:cNvSpPr>
          <p:nvPr/>
        </p:nvSpPr>
        <p:spPr bwMode="auto">
          <a:xfrm>
            <a:off x="369888" y="4752975"/>
            <a:ext cx="11452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พิธีผูกโบว์ไทสานสัมพันธ์น้องพี่ จัดโดยสโมสรนักศึกษาคณะพยาบาลศาสตร์ มหาวิทยาลัยมหิดล ในวันที่ ที่ 22 กันยายน 2560 ณ ห้องบรรยายศาสตราจารย์นายแพทย์ชัชวาล  โอสถานนท์  สำนักงานอธิการบดี มหาวิทยาลัยมหิดล ศาลายา กิจกรรมในครั้งนี้เป็นการแสดงออกถึงค่านิยมองค์กรของคณะพยาบาลศาสตร์                                 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721225"/>
            <a:ext cx="11706225" cy="10731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782638" y="965200"/>
            <a:ext cx="10240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โครงการสอนน้องเพลงครั้งที่ 14 (ประชุมเชียร์สอนน้องร้องเพลงประจำคณะ และแสดงแสตนเชียร์ 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806575"/>
            <a:ext cx="3490913" cy="234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863" y="1812925"/>
            <a:ext cx="3490912" cy="23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25" y="1814513"/>
            <a:ext cx="3490913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9" name="TextBox 9"/>
          <p:cNvSpPr txBox="1">
            <a:spLocks noChangeArrowheads="1"/>
          </p:cNvSpPr>
          <p:nvPr/>
        </p:nvSpPr>
        <p:spPr bwMode="auto">
          <a:xfrm>
            <a:off x="369888" y="4778375"/>
            <a:ext cx="11452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alt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โครงการสอนน้องเพลงครั้งที่ 14 (ประชุมเชียร์สอนน้องร้องเพลงประจำคณะ และแสดงแสตนเชียร์ ) </a:t>
            </a:r>
            <a:r>
              <a:rPr lang="th-TH" alt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alt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โดยสโมสรนักศึกษาคณะพยาบาลศาสตร์ มหาวิทยาลัยมหิดล ระหว่างวันที่ 21 สิงหาคม - 16 กันยายน  2560 </a:t>
            </a:r>
            <a:r>
              <a:rPr lang="th-TH" alt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 อาคารอเนกประสงค์ มหาวิทยาลัยมหิดล กิจกรรมในครั้งนี้เป็นการแสดงออกถึงค่านิยมองค์กรของคณะพยาบาลศาสตร์ ในด้าน </a:t>
            </a:r>
            <a:r>
              <a:rPr lang="en-US" alt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alt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552950"/>
            <a:ext cx="11706225" cy="142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871538" y="849313"/>
            <a:ext cx="9456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กิจกรรมร้อยดวงใจน้องพี่ศิริราช ( พิธีถอดโบว์ไทด์ และ รับน้อง )</a:t>
            </a:r>
          </a:p>
        </p:txBody>
      </p:sp>
      <p:pic>
        <p:nvPicPr>
          <p:cNvPr id="501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697038"/>
            <a:ext cx="32258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697038"/>
            <a:ext cx="32972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676400"/>
            <a:ext cx="33353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9"/>
          <p:cNvSpPr txBox="1">
            <a:spLocks noChangeArrowheads="1"/>
          </p:cNvSpPr>
          <p:nvPr/>
        </p:nvSpPr>
        <p:spPr bwMode="auto">
          <a:xfrm>
            <a:off x="369888" y="4802188"/>
            <a:ext cx="11452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กิจกรรมร้อยดวงใจน้องพี่ศิริราช ( พิธีถอดโบว์ไทด์ และ รับน้อง ) จัดโดยสโมสรนักศึกษาคณะพยาบาลศาสตร์ มหาวิทยาลัยมหิดล ระหว่างวันที่  26 กันยายน  2560              ณ หอพักคณะพยาบาลศาสตร์ บางขุนนนท์ กิจกรรมในครั้งนี้เป็นการแสดงออกถึงค่านิยมองค์กรของคณะพยาบาลศาสตร์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 และ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Leadership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กล้าคิด กล้าทำ กล้านำ กล้าเปลี่ยน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552950"/>
            <a:ext cx="11706225" cy="116522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779463" y="1031875"/>
            <a:ext cx="945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โครงการพิธีไหว้ครู ประจำปีการศึกษา 2560</a:t>
            </a:r>
          </a:p>
        </p:txBody>
      </p:sp>
      <p:pic>
        <p:nvPicPr>
          <p:cNvPr id="5120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785938"/>
            <a:ext cx="32353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785938"/>
            <a:ext cx="3235325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1785938"/>
            <a:ext cx="32337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369888" y="4781550"/>
            <a:ext cx="11452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พิธีไหว้ครู ประจำปีการศึกษา 2560 จัดโดยสโมสรนักศึกษาคณะพยาบาลศาสตร์ มหาวิทยาลัยมหิดล ระหว่างวันที่  28 กันยายน  2560  ณ คณะพยาบาลศาสตร์ ศาลายา  กิจกรรมในครั้งนี้เป็นการแสดงออกถึงค่านิยมองค์กรของคณะพยาบาลศาสตร์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Moral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คุณธรรมจริยธรรมนำองค์กร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6200" y="203200"/>
            <a:ext cx="106013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หน้าที่และความรับผิดชอบงานพัฒนานักศึกษา</a:t>
            </a:r>
            <a:endParaRPr lang="th-TH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9313" y="1076325"/>
            <a:ext cx="10677525" cy="10112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กำหนดแผนปฏิบัติการ เพื่อพัฒนาคุณภาพนักศึกษาให้สอดคล้องกับ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แผนยุทธศาสตร์ของคณะและมหาวิทยาลัย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9313" y="3313113"/>
            <a:ext cx="10677525" cy="838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พัฒนาระบบบริการการให้คำปรึกษา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จัดอาจารย์ที่ปรึกษา และอาจารย์ประจำชั้นให้แก่นักศึกษา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9313" y="4319588"/>
            <a:ext cx="10677525" cy="941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สวัสดิการด้านสุขภาพให้นักศึกษาและประชาสัมพันธ์ข้อมูลข่าวสารต่างๆ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313" y="2255838"/>
            <a:ext cx="10677525" cy="941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สนับสนุนและส่งเสริมกิจกรรมเพื่อพัฒนานักศึกษา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ให้มีคุณธรรม  จริยธรรม มีเจตคติที่ดีต่อสถาบันและวิชาชีพ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9313" y="5468938"/>
            <a:ext cx="10677525" cy="8366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พิจารณาจัดสรรทุนอุดหนุนการศึกษา ทุนรางวัลแก่นักศึกษา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546100" y="1209675"/>
            <a:ext cx="4814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กีฬาสถาบันพยาบาลแห่งประเทศไทย ครั้งที่ 32 </a:t>
            </a:r>
            <a:endParaRPr lang="en-US" altLang="th-TH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0" y="2132013"/>
            <a:ext cx="3340100" cy="239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38" y="2151063"/>
            <a:ext cx="3340100" cy="237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763" y="2155825"/>
            <a:ext cx="3340100" cy="237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33375" y="4941888"/>
            <a:ext cx="11706225" cy="120491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333375" y="4979988"/>
            <a:ext cx="1170622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คณะพยาบาลศาสตร์ มหาวิทยาลัยมหิดลได้เข้าร่วมการแข่งขันกีฬาสถาบันพยาบาลแห่งประเทศไทยครั้งที่ 32 โดยดำเนินการแข่งขัน ระหว่างวันที่ 7 - 9 กุมภาพันธ์ 2561</a:t>
            </a:r>
          </a:p>
          <a:p>
            <a:pPr algn="thai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ณ มหาวิทยาลัยธรรมศาสตร์ ศูนย์รังสิต มีสถาบันสมาชิกที่เข้าร่วมโครงการรวมทั้งสิ้น 21 สถาบัน มีการแข่งขันกีฬาฯ 7 ชนิดกีฬา กิจกรรมในครั้งนี้เป็นการแสดงออกถึงค่านิยมองค์กร ของคณะพยาบาลศาสตร์ในด้าน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Synergy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รวมพลัง ร่วมใจมุ่งสู่เป้าหมายเดียวกัน </a:t>
            </a:r>
            <a:endParaRPr lang="th-TH" sz="2000" spc="-2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888" y="4803775"/>
            <a:ext cx="11706225" cy="13271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871538" y="849313"/>
            <a:ext cx="9456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โครงการทำบุญหอพักคณะพยาบาลศาสตร์ ประจำปี 2561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13" y="1601788"/>
            <a:ext cx="3346450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1611313"/>
            <a:ext cx="3259137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1611313"/>
            <a:ext cx="33480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496888" y="4946650"/>
            <a:ext cx="11452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โครงการทำบุญหอพักคณะพยาบาลศาสตร์ ประจำปี 2561จัดโดยสโมสรนักศึกษาคณะพยาบาลศาสตร์ มหาวิทยาลัยมหิดล และชมรมพุทธศาสตร์                                 ในวันที่  14 มกราคม 2560 ณ หอพักคณะพยาบาลศาสตร์ บางขุนนนท์ โดยมี  ผศ.ธนิษฐา สมัย เป็นที่ปรึกษาโครงการ กิจกรรมในครั้งนี้เป็นการแสดงออกถึงค่านิยมองค์กรของคณะพยาบาลศาสตร์ ในด้าน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Moral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คุณธรรมจริยธรรมนำองค์กร และ </a:t>
            </a:r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Synergy </a:t>
            </a:r>
            <a:r>
              <a:rPr lang="th-TH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รวมพลัง ร่วมใจมุ่งสู่เป้าหมายเดียวกัน </a:t>
            </a:r>
          </a:p>
          <a:p>
            <a:pPr algn="thaiDist" eaLnBrk="1" hangingPunct="1"/>
            <a:endParaRPr lang="th-TH" altLang="th-TH" sz="200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1816100" y="2035175"/>
            <a:ext cx="8834438" cy="2124075"/>
          </a:xfrm>
        </p:spPr>
        <p:txBody>
          <a:bodyPr/>
          <a:lstStyle/>
          <a:p>
            <a:pPr algn="ctr"/>
            <a:r>
              <a:rPr lang="th-TH" altLang="th-TH" sz="60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รางวัลนักศึกษา</a:t>
            </a:r>
            <a:endParaRPr lang="th-TH" altLang="th-TH" sz="6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3988" y="252413"/>
            <a:ext cx="5013325" cy="752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 –shape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breadth &amp; depth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299" name="Text Placeholder 4"/>
          <p:cNvSpPr txBox="1">
            <a:spLocks/>
          </p:cNvSpPr>
          <p:nvPr/>
        </p:nvSpPr>
        <p:spPr bwMode="auto">
          <a:xfrm>
            <a:off x="3527425" y="1004888"/>
            <a:ext cx="19240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th-TH" altLang="en-US" sz="1800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8" y="3802063"/>
            <a:ext cx="2708275" cy="200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301" name="Content Placeholder 11"/>
          <p:cNvSpPr txBox="1">
            <a:spLocks/>
          </p:cNvSpPr>
          <p:nvPr/>
        </p:nvSpPr>
        <p:spPr bwMode="auto">
          <a:xfrm>
            <a:off x="3406775" y="4148138"/>
            <a:ext cx="80676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นางสาวชนม์นิภา นักขาย ได้รางวัลชนะเลิศอันดับ1 และนางสาววณิชยา หวันลาได้รางวัลชนะเลิศอันดับที่ 5  การแข่งขันกล่าวสุนทรพจน์สานสัมพันธ์พยาบาล ในหัวข้อ 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พยาบาลของประชาชน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จัดโดย สถาบัน                   การพยาบาลศรีสวรินทิรา สภากาชาดไทย</a:t>
            </a:r>
            <a:endParaRPr lang="en-US" altLang="th-TH" sz="2000" b="1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302" name="Content Placeholder 5"/>
          <p:cNvSpPr>
            <a:spLocks noGrp="1"/>
          </p:cNvSpPr>
          <p:nvPr>
            <p:ph sz="half" idx="4294967295"/>
          </p:nvPr>
        </p:nvSpPr>
        <p:spPr>
          <a:xfrm>
            <a:off x="3309938" y="2068513"/>
            <a:ext cx="8783637" cy="901700"/>
          </a:xfrm>
        </p:spPr>
        <p:txBody>
          <a:bodyPr/>
          <a:lstStyle/>
          <a:p>
            <a:r>
              <a:rPr lang="th-TH" altLang="en-US" sz="20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นางสาวชญานี พันธุศักดิ์   นักศึกษาหลักสูตรพยาบาลศาสตรบัณฑิต ชั้นปีที่ 2 ได้รับรางวัลผลการศึกษายอดเยี่ยมทางวิทยาศาสตร์ระดับมหาวิทยาลัยชั้นปีที่ 1 ระดับปริญญาตรี กลุ่มวิทยาศาสตร์การแพทย์ (พยาบาลศาสตร์)                       จากมูลนิธิศาสตราจารย์ ดร.แถบ นีละนิธิ ครั้งที่ 50 ประจำปี 2560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8403" t="1399" r="18920" b="9596"/>
          <a:stretch/>
        </p:blipFill>
        <p:spPr>
          <a:xfrm>
            <a:off x="496888" y="1423988"/>
            <a:ext cx="2703512" cy="219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3988" y="252413"/>
            <a:ext cx="5013325" cy="752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 –shape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breadth &amp; depth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Text Placeholder 4"/>
          <p:cNvSpPr txBox="1">
            <a:spLocks/>
          </p:cNvSpPr>
          <p:nvPr/>
        </p:nvSpPr>
        <p:spPr bwMode="auto">
          <a:xfrm>
            <a:off x="3527425" y="1004888"/>
            <a:ext cx="19240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th-TH" altLang="en-US" sz="1800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3" y="1122363"/>
            <a:ext cx="2984500" cy="228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6325" name="Rectangle 1"/>
          <p:cNvSpPr>
            <a:spLocks noChangeArrowheads="1"/>
          </p:cNvSpPr>
          <p:nvPr/>
        </p:nvSpPr>
        <p:spPr bwMode="auto">
          <a:xfrm>
            <a:off x="4059238" y="1757363"/>
            <a:ext cx="77628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>
              <a:buFont typeface="Arial" panose="020B0604020202020204" pitchFamily="34" charset="0"/>
              <a:buChar char="•"/>
            </a:pP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นายธนพล พานทอง อดีตนายกสโมสรนักศึกษาฯ ได้รับรางวัลนักศึกษาพยาบาลดีเด่นจากสมาคมพยาบาลแห่งประเทศไทย ประจำปี 2560 เป็นการแสดงออกถึงค่านิยมองค์กรของคณะพยาบาลศาสตร์                  ในด้าน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Leadership 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กล้าคิด กล้าทำ กล้านำ กล้าเปลี่ยน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Moral 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9383" t="20862" r="29477" b="32697"/>
          <a:stretch/>
        </p:blipFill>
        <p:spPr>
          <a:xfrm>
            <a:off x="1093788" y="3848100"/>
            <a:ext cx="2178050" cy="2678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3865563" y="3848100"/>
            <a:ext cx="8188325" cy="1590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th-TH" altLang="th-TH" sz="2000" b="1" dirty="0" smtClean="0">
              <a:solidFill>
                <a:srgbClr val="333F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anose="020B0500040200020003" pitchFamily="34" charset="-34"/>
              <a:ea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th-TH" altLang="th-TH" sz="2000" b="1" dirty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นางสาวกวินนาถ โพธิ์</a:t>
            </a:r>
            <a:r>
              <a:rPr lang="th-TH" altLang="th-TH" sz="2000" b="1" dirty="0" smtClean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ทอง และนางสาว</a:t>
            </a:r>
            <a:r>
              <a:rPr lang="th-TH" altLang="th-TH" sz="2000" b="1" dirty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ชญานี พันธุ</a:t>
            </a:r>
            <a:r>
              <a:rPr lang="th-TH" altLang="th-TH" sz="2000" b="1" dirty="0" smtClean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ศักดิ์</a:t>
            </a:r>
            <a:r>
              <a:rPr lang="th-TH" altLang="th-TH" sz="2000" b="1" dirty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000" b="1" dirty="0" smtClean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2  หลักสูตรพยาบาลศาสตรบัณฑิต ได้รับรางวัลรองชนะเลิศ อันดับ 1</a:t>
            </a:r>
            <a:r>
              <a:rPr lang="en-US" altLang="th-TH" sz="2000" b="1" dirty="0" smtClean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000" b="1" dirty="0" smtClean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การแข่งขัน ตอบปัญหาธรรมะระดับอุดมศึกษา "</a:t>
            </a:r>
            <a:r>
              <a:rPr lang="en-US" altLang="th-TH" sz="2000" b="1" dirty="0" smtClean="0"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MBU Challenge season 3</a:t>
            </a:r>
            <a:r>
              <a:rPr lang="en-US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"</a:t>
            </a:r>
            <a:endParaRPr lang="th-TH" altLang="th-TH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H SarabunPSK" panose="020B0500040200020003" pitchFamily="34" charset="-34"/>
              <a:ea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th-TH" sz="2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3988" y="252413"/>
            <a:ext cx="5013325" cy="752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 –shape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breadth &amp; depth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7" name="Text Placeholder 4"/>
          <p:cNvSpPr txBox="1">
            <a:spLocks/>
          </p:cNvSpPr>
          <p:nvPr/>
        </p:nvSpPr>
        <p:spPr bwMode="auto">
          <a:xfrm>
            <a:off x="3527425" y="1004888"/>
            <a:ext cx="19240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th-TH" altLang="en-US" sz="1800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19" t="18590" r="2723" b="24884"/>
          <a:stretch/>
        </p:blipFill>
        <p:spPr>
          <a:xfrm>
            <a:off x="1031875" y="1754188"/>
            <a:ext cx="2271713" cy="245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49" name="Rectangle 1"/>
          <p:cNvSpPr>
            <a:spLocks noChangeArrowheads="1"/>
          </p:cNvSpPr>
          <p:nvPr/>
        </p:nvSpPr>
        <p:spPr bwMode="auto">
          <a:xfrm>
            <a:off x="3770313" y="2368550"/>
            <a:ext cx="7940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2000" b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นางสาวศิริรัตน์ สุขผล  นักศึกษาหลักสูตรพยาบาลศาสตรบัณฑิต ชั้นปีที่ 2 ได้รับรางวัลและทุนการศึกษาคะแนนสูงสุดเป็นอันดับที่ 2 รายวิชากายวิภาคศาสตร์ เนื่องในพิธีทำบุญประจำปีเพื่ออุทิศส่วนกุศลแด่อาจารย์ใหญ่  จัดโดย คณะวิทยาศาสตร์ มหาวิทยาลัยมหิดล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041775" y="252413"/>
            <a:ext cx="5011738" cy="7524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 –shape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breadth &amp; depth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4011613"/>
            <a:ext cx="108013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thaiDi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นักศึกษาคณะพยาบาลศาสตร์ได้รับรางวัลและถ้วยรางวัลจากการแข่งขันกีฬาประเภทต่างๆ ดังนี้  รางวัลถ้วยรวมกีฬาชายจากรัฐมนตรีว่าการท่องเที่ยว เหรียญทองวอลเล่ย์บอลหญิงพร้อมถ้วย  เหรียญทองเปตองทีมหญิงพร้อมถ้วย </a:t>
            </a:r>
            <a:r>
              <a:rPr lang="th-TH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เหรียญทองเปตองทีมชายพร้อมถ้วย เหรียญเงินบาสเกตบอลหญิง                เหรียญเงินฟุตซอลชาย  เหรียญเงินปิงปองทีมหญิง   เหรียญทองแดงเปตองบุคคลชาย  เหรียญทองแดงแอโรบิค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8" y="1527175"/>
            <a:ext cx="3389312" cy="2259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813" y="1527175"/>
            <a:ext cx="3389312" cy="2259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538" y="1527175"/>
            <a:ext cx="3122612" cy="2259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35400" y="252413"/>
            <a:ext cx="5011738" cy="752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Globally </a:t>
            </a: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Talented</a:t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95" name="Text Placeholder 4"/>
          <p:cNvSpPr txBox="1">
            <a:spLocks/>
          </p:cNvSpPr>
          <p:nvPr/>
        </p:nvSpPr>
        <p:spPr bwMode="auto">
          <a:xfrm>
            <a:off x="3527425" y="1004888"/>
            <a:ext cx="19240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th-TH" altLang="en-US" sz="1800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" y="1243013"/>
            <a:ext cx="3000375" cy="2298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25" y="3781425"/>
            <a:ext cx="3100388" cy="233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398" name="Rectangle 2"/>
          <p:cNvSpPr>
            <a:spLocks noChangeArrowheads="1"/>
          </p:cNvSpPr>
          <p:nvPr/>
        </p:nvSpPr>
        <p:spPr bwMode="auto">
          <a:xfrm>
            <a:off x="3892550" y="1884363"/>
            <a:ext cx="81264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นางสาวชิดชนก เบ็ญจสิริสรรค์ นักศึกษาหลักสูตรพยาบาลศาสตรบัณฑิตชั้นปีที่ 4 ที่ได้รับคัดเลือกเป็นตัวแทนนักศึกษาในการโต้วาทีหัวข้อ “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Can ICT Replace Classroom?”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งานการประชุมวิชาการประจำปีระดับชาติ ครั้งที่ 4 “4</a:t>
            </a:r>
            <a:r>
              <a:rPr lang="en-US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 Annual National Health Professional Education Reform: ANHPERF 2017”</a:t>
            </a:r>
            <a:endParaRPr lang="en-US" altLang="th-TH" sz="200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008438" y="4175125"/>
            <a:ext cx="6848475" cy="774700"/>
          </a:xfrm>
        </p:spPr>
        <p:txBody>
          <a:bodyPr rtlCol="0">
            <a:no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th-TH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นางสาว</a:t>
            </a:r>
            <a:r>
              <a:rPr lang="th-TH" altLang="th-TH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สุภาพร ภูศรี </a:t>
            </a:r>
            <a:r>
              <a:rPr lang="th-TH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ได้รับทุน </a:t>
            </a:r>
            <a:r>
              <a:rPr lang="en-US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Erasmus+ </a:t>
            </a:r>
            <a:r>
              <a:rPr lang="th-TH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เพื่อเข้าร่วมกิจกรรม </a:t>
            </a:r>
            <a:r>
              <a:rPr lang="en-US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Student Mobility</a:t>
            </a:r>
            <a:r>
              <a:rPr lang="th-TH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h-TH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   ณ </a:t>
            </a:r>
            <a:r>
              <a:rPr lang="en-US" altLang="th-TH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Universitat</a:t>
            </a:r>
            <a:r>
              <a:rPr lang="en-US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Autònoma</a:t>
            </a:r>
            <a:r>
              <a:rPr lang="en-US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de Barcelona</a:t>
            </a:r>
            <a:r>
              <a:rPr lang="th-TH" altLang="th-TH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ea typeface="TH SarabunPSK" panose="020B0500040200020003" pitchFamily="34" charset="-34"/>
                <a:cs typeface="TH SarabunPSK" panose="020B0500040200020003" pitchFamily="34" charset="-34"/>
              </a:rPr>
              <a:t> ประเทศสเปน ระหว่าง ก.พ. – มิ.ย. 2561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4"/>
          <p:cNvSpPr txBox="1">
            <a:spLocks/>
          </p:cNvSpPr>
          <p:nvPr/>
        </p:nvSpPr>
        <p:spPr bwMode="auto">
          <a:xfrm>
            <a:off x="3527425" y="1004888"/>
            <a:ext cx="19240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th-TH" altLang="en-US" sz="1800" b="1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3835400" y="252413"/>
            <a:ext cx="5011738" cy="752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Globally </a:t>
            </a: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Talented</a:t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873250"/>
            <a:ext cx="3683000" cy="245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348163" y="2400300"/>
            <a:ext cx="7165975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นายเกียรติชัย ไตรทองอยู่ นางสาวพัชรินทร์ โสวิชัย และนางสาวพิมพ์พิสุทธิ์ แสงอรุณ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นักศึกษาชั้นปีที่ 3 หลักสูตรพยาบาลศาสตรบัณฑิต ในโอกาสที่ผ่านการคัดเลือกให้เป็น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MU – IR Ambassadors Team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โครงการ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MU – IR Ambassadors 2017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103188" y="2098675"/>
            <a:ext cx="1186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400"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endParaRPr lang="th-TH" altLang="th-TH" sz="22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915988"/>
            <a:ext cx="748188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849313" y="3886200"/>
            <a:ext cx="95885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3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พระราชดำรัสของสมเด็จพระศรีพัชรินทราบรมราชินีนาถ </a:t>
            </a:r>
          </a:p>
          <a:p>
            <a:pPr algn="ctr" eaLnBrk="1" hangingPunct="1"/>
            <a:r>
              <a:rPr lang="th-TH" altLang="th-TH" sz="3600" b="1" i="1"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ผู้ทรงวางรากฐานการพยาบาลไทย 10 พฤษภาคม ร.ศ. 130</a:t>
            </a:r>
          </a:p>
          <a:p>
            <a:pPr eaLnBrk="1" hangingPunct="1"/>
            <a:endParaRPr lang="th-TH" altLang="th-TH" sz="3600"/>
          </a:p>
          <a:p>
            <a:pPr eaLnBrk="1" hangingPunct="1"/>
            <a:r>
              <a:rPr lang="th-TH" altLang="th-TH" sz="2400"/>
              <a:t> </a:t>
            </a:r>
          </a:p>
        </p:txBody>
      </p:sp>
      <p:pic>
        <p:nvPicPr>
          <p:cNvPr id="6144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5100"/>
            <a:ext cx="35829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1920875" y="179388"/>
            <a:ext cx="9283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วัตถุประสงค์ของงานพัฒนานักศึกษา</a:t>
            </a:r>
            <a:endParaRPr lang="th-TH" altLang="th-TH" sz="440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1030288" y="1423988"/>
            <a:ext cx="98139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arabicPeriod"/>
            </a:pPr>
            <a:r>
              <a:rPr lang="th-TH" altLang="th-TH" sz="40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เกิดการเรียนรู้ที่ดี / ปรับตัวกับการศึกษาในคณะพยาบาลศาสตร์ได้</a:t>
            </a:r>
          </a:p>
          <a:p>
            <a:pPr eaLnBrk="1" hangingPunct="1">
              <a:buFont typeface="Calibri Light" panose="020F0302020204030204" pitchFamily="34" charset="0"/>
              <a:buAutoNum type="arabicPeriod"/>
            </a:pPr>
            <a:r>
              <a:rPr lang="th-TH" altLang="th-TH" sz="40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เป็นนักศึกษาที่มีคุณลักษณะตามค่านิยมองค์กร </a:t>
            </a:r>
            <a:r>
              <a:rPr lang="th-TH" altLang="th-TH" sz="400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 </a:t>
            </a:r>
            <a:r>
              <a:rPr lang="en-US" altLang="th-TH" sz="400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NS MAHIDOL”</a:t>
            </a:r>
          </a:p>
          <a:p>
            <a:pPr eaLnBrk="1" hangingPunct="1">
              <a:buFont typeface="Calibri Light" panose="020F0302020204030204" pitchFamily="34" charset="0"/>
              <a:buAutoNum type="arabicPeriod"/>
            </a:pPr>
            <a:r>
              <a:rPr lang="th-TH" altLang="th-TH" sz="40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มีคุณภาพชีวิตที่ดีและมีความสุข</a:t>
            </a:r>
          </a:p>
          <a:p>
            <a:pPr eaLnBrk="1" hangingPunct="1">
              <a:buFont typeface="Calibri Light" panose="020F0302020204030204" pitchFamily="34" charset="0"/>
              <a:buAutoNum type="arabicPeriod"/>
            </a:pPr>
            <a:r>
              <a:rPr lang="th-TH" altLang="th-TH" sz="400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จบเป็นบัณฑิตที่สมบูรณ์ตามค่านิยมองค์กรและของมหาวิทยาลัย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3978275"/>
            <a:ext cx="3670300" cy="22129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978275"/>
            <a:ext cx="3906838" cy="221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888" y="141288"/>
            <a:ext cx="837247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นโยบายงานพัฒนานักศึกษา คณะพยาบาลศาสตร์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231820" y="985361"/>
            <a:ext cx="1169401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/>
            <a:r>
              <a:rPr lang="th-TH" alt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จัดกิจกรรมเสริมหลักสูตร เพื่อให้เกิดการเพิ่มพูนประสบการณ์ ในด้านต่างๆ มีทักษะชีวิต  รู้เท่าทันการเปลี่ยนแปลงของสังคม  มุ่งพัฒนาบัณฑิตให้มีคุณลักษณะที่พึงประสงค์ ตามค่านิยม</a:t>
            </a:r>
            <a:r>
              <a:rPr lang="th-TH" alt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</a:t>
            </a:r>
            <a:r>
              <a:rPr lang="en-US" alt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“NS</a:t>
            </a:r>
            <a:r>
              <a:rPr lang="en-US" altLang="th-TH" sz="3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_</a:t>
            </a:r>
            <a:r>
              <a:rPr lang="en-US" alt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MAHIDOL”</a:t>
            </a:r>
            <a:r>
              <a:rPr lang="en-US" alt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alt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ปลูกฝัง ความรัก ความผูกพัน ความเอื้ออาทร ความสามัคคี  ระหว่างบุคลากรในองค์กร  ระหว่างครู-ศิษย์  รุ่นพี่-รุ่นน้อง มีความกตัญญูกตเวที ที่ศิษย์พึงแสดงต่ออาจารย์  ต่อสถาบัน และวิชาชีพ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9" y="3568839"/>
            <a:ext cx="4910137" cy="2338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11" y="3568839"/>
            <a:ext cx="5308600" cy="2338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909888" y="141288"/>
            <a:ext cx="8372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th-TH" altLang="th-TH" sz="4400" b="1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เป้าหมายด้านการจัดการศึกษา</a:t>
            </a:r>
            <a:r>
              <a:rPr lang="en-US" altLang="th-TH" sz="4400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400" b="1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มหาวิทยาลัยมหิดล</a:t>
            </a:r>
            <a:endParaRPr lang="en-US" altLang="th-TH" sz="44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79"/>
          <p:cNvSpPr txBox="1">
            <a:spLocks noChangeArrowheads="1"/>
          </p:cNvSpPr>
          <p:nvPr/>
        </p:nvSpPr>
        <p:spPr>
          <a:xfrm>
            <a:off x="3554413" y="969963"/>
            <a:ext cx="5695950" cy="841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b">
            <a:normAutofit fontScale="97500" lnSpcReduction="1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Mahidol University Graduates</a:t>
            </a:r>
            <a:br>
              <a:rPr lang="en-US" altLang="zh-CN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</a:br>
            <a:r>
              <a:rPr lang="th-TH" altLang="zh-CN" b="1" dirty="0" err="1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อัต</a:t>
            </a:r>
            <a:r>
              <a:rPr lang="th-TH" altLang="zh-CN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ลักษณ์บัณฑิตมหิดล มุ่งประโยชน์เพื่อผู้อื่น </a:t>
            </a:r>
          </a:p>
        </p:txBody>
      </p:sp>
      <p:grpSp>
        <p:nvGrpSpPr>
          <p:cNvPr id="9220" name="Group 1"/>
          <p:cNvGrpSpPr>
            <a:grpSpLocks/>
          </p:cNvGrpSpPr>
          <p:nvPr/>
        </p:nvGrpSpPr>
        <p:grpSpPr bwMode="auto">
          <a:xfrm>
            <a:off x="3838575" y="2228850"/>
            <a:ext cx="5089525" cy="4178300"/>
            <a:chOff x="2195513" y="2060575"/>
            <a:chExt cx="5545137" cy="4687888"/>
          </a:xfrm>
        </p:grpSpPr>
        <p:sp>
          <p:nvSpPr>
            <p:cNvPr id="9221" name="Freeform 362"/>
            <p:cNvSpPr>
              <a:spLocks/>
            </p:cNvSpPr>
            <p:nvPr/>
          </p:nvSpPr>
          <p:spPr bwMode="auto">
            <a:xfrm>
              <a:off x="5580063" y="3121025"/>
              <a:ext cx="1758950" cy="338138"/>
            </a:xfrm>
            <a:custGeom>
              <a:avLst/>
              <a:gdLst/>
              <a:ahLst/>
              <a:cxnLst/>
              <a:rect l="0" t="0" r="0" b="0"/>
              <a:pathLst/>
            </a:custGeom>
            <a:noFill/>
            <a:ln w="19050" cmpd="sng">
              <a:solidFill>
                <a:schemeClr val="bg1"/>
              </a:solidFill>
              <a:miter lim="800000"/>
              <a:headEnd type="oval" w="lg" len="lg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22" name="WordArt 363"/>
            <p:cNvSpPr>
              <a:spLocks noChangeArrowheads="1" noChangeShapeType="1" noTextEdit="1"/>
            </p:cNvSpPr>
            <p:nvPr/>
          </p:nvSpPr>
          <p:spPr bwMode="auto">
            <a:xfrm>
              <a:off x="6257925" y="2917825"/>
              <a:ext cx="947738" cy="1365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000" b="1" kern="10" spc="-5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CONTENTS</a:t>
              </a:r>
              <a:endParaRPr lang="th-TH" sz="1000" b="1" kern="10" spc="-5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9223" name="Group 4"/>
            <p:cNvGrpSpPr>
              <a:grpSpLocks/>
            </p:cNvGrpSpPr>
            <p:nvPr/>
          </p:nvGrpSpPr>
          <p:grpSpPr bwMode="auto">
            <a:xfrm>
              <a:off x="2195513" y="5192713"/>
              <a:ext cx="1477962" cy="1476375"/>
              <a:chOff x="1979233" y="4501166"/>
              <a:chExt cx="1477327" cy="1477327"/>
            </a:xfrm>
          </p:grpSpPr>
          <p:sp>
            <p:nvSpPr>
              <p:cNvPr id="28" name="Oval 347"/>
              <p:cNvSpPr>
                <a:spLocks noChangeAspect="1" noChangeArrowheads="1"/>
              </p:cNvSpPr>
              <p:nvPr/>
            </p:nvSpPr>
            <p:spPr bwMode="auto">
              <a:xfrm>
                <a:off x="1979233" y="4501166"/>
                <a:ext cx="1477327" cy="1477327"/>
              </a:xfrm>
              <a:prstGeom prst="ellipse">
                <a:avLst/>
              </a:prstGeom>
              <a:gradFill rotWithShape="1">
                <a:gsLst>
                  <a:gs pos="0">
                    <a:srgbClr val="741600"/>
                  </a:gs>
                  <a:gs pos="100000">
                    <a:srgbClr val="FF3000"/>
                  </a:gs>
                </a:gsLst>
                <a:lin ang="5400000" scaled="1"/>
              </a:gradFill>
              <a:ln w="1905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cs typeface="+mn-cs"/>
                  <a:sym typeface="Gulim" pitchFamily="34" charset="-127"/>
                </a:endParaRPr>
              </a:p>
            </p:txBody>
          </p:sp>
          <p:sp>
            <p:nvSpPr>
              <p:cNvPr id="9255" name="TextBox 28"/>
              <p:cNvSpPr txBox="1">
                <a:spLocks noChangeArrowheads="1"/>
              </p:cNvSpPr>
              <p:nvPr/>
            </p:nvSpPr>
            <p:spPr bwMode="auto">
              <a:xfrm>
                <a:off x="2214633" y="4980693"/>
                <a:ext cx="1080120" cy="794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FFFF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Globally Talented</a:t>
                </a:r>
                <a:endParaRPr lang="th-TH" altLang="en-US" sz="2000" b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224" name="Group 38"/>
            <p:cNvGrpSpPr>
              <a:grpSpLocks/>
            </p:cNvGrpSpPr>
            <p:nvPr/>
          </p:nvGrpSpPr>
          <p:grpSpPr bwMode="auto">
            <a:xfrm>
              <a:off x="5795963" y="5084763"/>
              <a:ext cx="1944687" cy="1663700"/>
              <a:chOff x="5364088" y="4617462"/>
              <a:chExt cx="1728192" cy="1475834"/>
            </a:xfrm>
          </p:grpSpPr>
          <p:sp>
            <p:nvSpPr>
              <p:cNvPr id="26" name="Oval 348"/>
              <p:cNvSpPr>
                <a:spLocks noChangeAspect="1" noChangeArrowheads="1"/>
              </p:cNvSpPr>
              <p:nvPr/>
            </p:nvSpPr>
            <p:spPr bwMode="auto">
              <a:xfrm>
                <a:off x="5472589" y="4617462"/>
                <a:ext cx="1475835" cy="1475834"/>
              </a:xfrm>
              <a:prstGeom prst="ellipse">
                <a:avLst/>
              </a:prstGeom>
              <a:gradFill rotWithShape="1">
                <a:gsLst>
                  <a:gs pos="0">
                    <a:srgbClr val="743700"/>
                  </a:gs>
                  <a:gs pos="100000">
                    <a:srgbClr val="FF7800"/>
                  </a:gs>
                </a:gsLst>
                <a:lin ang="5400000" scaled="1"/>
              </a:gradFill>
              <a:ln w="1905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cs typeface="+mn-cs"/>
                  <a:sym typeface="Gulim" pitchFamily="34" charset="-127"/>
                </a:endParaRPr>
              </a:p>
            </p:txBody>
          </p:sp>
          <p:sp>
            <p:nvSpPr>
              <p:cNvPr id="9251" name="TextBox 29"/>
              <p:cNvSpPr txBox="1">
                <a:spLocks noChangeArrowheads="1"/>
              </p:cNvSpPr>
              <p:nvPr/>
            </p:nvSpPr>
            <p:spPr bwMode="auto">
              <a:xfrm>
                <a:off x="5364088" y="5138028"/>
                <a:ext cx="1728192" cy="704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FFFF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Entrepreneurially Minded</a:t>
                </a:r>
              </a:p>
            </p:txBody>
          </p:sp>
        </p:grpSp>
        <p:grpSp>
          <p:nvGrpSpPr>
            <p:cNvPr id="9225" name="Group 2"/>
            <p:cNvGrpSpPr>
              <a:grpSpLocks/>
            </p:cNvGrpSpPr>
            <p:nvPr/>
          </p:nvGrpSpPr>
          <p:grpSpPr bwMode="auto">
            <a:xfrm>
              <a:off x="5902325" y="2062163"/>
              <a:ext cx="1622425" cy="1476375"/>
              <a:chOff x="3726657" y="1485331"/>
              <a:chExt cx="1477327" cy="1477327"/>
            </a:xfrm>
          </p:grpSpPr>
          <p:sp>
            <p:nvSpPr>
              <p:cNvPr id="24" name="Oval 346"/>
              <p:cNvSpPr>
                <a:spLocks noChangeAspect="1" noChangeArrowheads="1"/>
              </p:cNvSpPr>
              <p:nvPr/>
            </p:nvSpPr>
            <p:spPr bwMode="auto">
              <a:xfrm>
                <a:off x="3726657" y="1485331"/>
                <a:ext cx="1477327" cy="1477327"/>
              </a:xfrm>
              <a:prstGeom prst="ellipse">
                <a:avLst/>
              </a:prstGeom>
              <a:gradFill rotWithShape="1">
                <a:gsLst>
                  <a:gs pos="0">
                    <a:srgbClr val="430C00"/>
                  </a:gs>
                  <a:gs pos="100000">
                    <a:srgbClr val="931B00"/>
                  </a:gs>
                </a:gsLst>
                <a:lin ang="5400000" scaled="1"/>
              </a:gradFill>
              <a:ln w="1905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cs typeface="+mn-cs"/>
                  <a:sym typeface="Gulim" pitchFamily="34" charset="-127"/>
                </a:endParaRPr>
              </a:p>
            </p:txBody>
          </p:sp>
          <p:sp>
            <p:nvSpPr>
              <p:cNvPr id="9247" name="TextBox 31"/>
              <p:cNvSpPr txBox="1">
                <a:spLocks noChangeArrowheads="1"/>
              </p:cNvSpPr>
              <p:nvPr/>
            </p:nvSpPr>
            <p:spPr bwMode="auto">
              <a:xfrm>
                <a:off x="3851920" y="1916832"/>
                <a:ext cx="1224136" cy="794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FFFF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Socially Contributing</a:t>
                </a:r>
                <a:endParaRPr lang="th-TH" altLang="en-US" sz="2000" b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226" name="Group 3"/>
            <p:cNvGrpSpPr>
              <a:grpSpLocks/>
            </p:cNvGrpSpPr>
            <p:nvPr/>
          </p:nvGrpSpPr>
          <p:grpSpPr bwMode="auto">
            <a:xfrm>
              <a:off x="4037014" y="3644900"/>
              <a:ext cx="1535112" cy="1636713"/>
              <a:chOff x="3746513" y="3395410"/>
              <a:chExt cx="1435946" cy="1437036"/>
            </a:xfrm>
          </p:grpSpPr>
          <p:sp>
            <p:nvSpPr>
              <p:cNvPr id="22" name="Oval 342"/>
              <p:cNvSpPr>
                <a:spLocks noChangeAspect="1" noChangeArrowheads="1"/>
              </p:cNvSpPr>
              <p:nvPr/>
            </p:nvSpPr>
            <p:spPr bwMode="auto">
              <a:xfrm>
                <a:off x="3746513" y="3395410"/>
                <a:ext cx="1435946" cy="143703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9050" cap="rnd" cmpd="sng">
                <a:noFill/>
                <a:prstDash val="solid"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1800">
                  <a:solidFill>
                    <a:prstClr val="black"/>
                  </a:solidFill>
                  <a:latin typeface="Gulim" pitchFamily="34" charset="-127"/>
                  <a:ea typeface="Gulim" pitchFamily="34" charset="-127"/>
                  <a:cs typeface="+mn-cs"/>
                  <a:sym typeface="Gulim" pitchFamily="34" charset="-127"/>
                </a:endParaRPr>
              </a:p>
            </p:txBody>
          </p:sp>
          <p:sp>
            <p:nvSpPr>
              <p:cNvPr id="23" name="TextBox 21"/>
              <p:cNvSpPr txBox="1">
                <a:spLocks noChangeArrowheads="1"/>
              </p:cNvSpPr>
              <p:nvPr/>
            </p:nvSpPr>
            <p:spPr bwMode="auto">
              <a:xfrm>
                <a:off x="3766430" y="3719881"/>
                <a:ext cx="1380052" cy="817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MU </a:t>
                </a:r>
                <a:endParaRPr lang="th-TH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GRADUATES</a:t>
                </a:r>
                <a:endParaRPr lang="th-TH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V="1">
              <a:off x="3674332" y="5916684"/>
              <a:ext cx="2243307" cy="14249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934058" y="3538898"/>
              <a:ext cx="0" cy="165465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713260" y="3538898"/>
              <a:ext cx="34592" cy="154600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30" name="Group 25"/>
            <p:cNvGrpSpPr>
              <a:grpSpLocks/>
            </p:cNvGrpSpPr>
            <p:nvPr/>
          </p:nvGrpSpPr>
          <p:grpSpPr bwMode="auto">
            <a:xfrm>
              <a:off x="2195513" y="2060575"/>
              <a:ext cx="1477962" cy="1477963"/>
              <a:chOff x="3726657" y="1485331"/>
              <a:chExt cx="1477327" cy="1477327"/>
            </a:xfrm>
          </p:grpSpPr>
          <p:sp>
            <p:nvSpPr>
              <p:cNvPr id="20" name="Oval 346"/>
              <p:cNvSpPr>
                <a:spLocks noChangeAspect="1" noChangeArrowheads="1"/>
              </p:cNvSpPr>
              <p:nvPr/>
            </p:nvSpPr>
            <p:spPr bwMode="auto">
              <a:xfrm>
                <a:off x="3726657" y="1485331"/>
                <a:ext cx="1477327" cy="1477327"/>
              </a:xfrm>
              <a:prstGeom prst="ellipse">
                <a:avLst/>
              </a:prstGeom>
              <a:gradFill rotWithShape="1">
                <a:gsLst>
                  <a:gs pos="0">
                    <a:srgbClr val="430C00"/>
                  </a:gs>
                  <a:gs pos="100000">
                    <a:srgbClr val="931B00"/>
                  </a:gs>
                </a:gsLst>
                <a:lin ang="5400000" scaled="1"/>
              </a:gradFill>
              <a:ln w="19050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cs typeface="+mn-cs"/>
                  <a:sym typeface="Gulim" pitchFamily="34" charset="-127"/>
                </a:endParaRPr>
              </a:p>
            </p:txBody>
          </p:sp>
          <p:sp>
            <p:nvSpPr>
              <p:cNvPr id="9239" name="TextBox 27"/>
              <p:cNvSpPr txBox="1">
                <a:spLocks noChangeArrowheads="1"/>
              </p:cNvSpPr>
              <p:nvPr/>
            </p:nvSpPr>
            <p:spPr bwMode="auto">
              <a:xfrm>
                <a:off x="3726657" y="1917379"/>
                <a:ext cx="1477327" cy="655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FFFFFF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T-Shaped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FFFFFF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breadth &amp; depth</a:t>
                </a:r>
                <a:endParaRPr lang="th-TH" altLang="en-US" sz="1600" b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H="1" flipV="1">
              <a:off x="3674332" y="2799737"/>
              <a:ext cx="2227741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endCxn id="20" idx="5"/>
            </p:cNvCxnSpPr>
            <p:nvPr/>
          </p:nvCxnSpPr>
          <p:spPr>
            <a:xfrm flipH="1" flipV="1">
              <a:off x="3456401" y="3323384"/>
              <a:ext cx="804269" cy="56105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</p:cNvCxnSpPr>
            <p:nvPr/>
          </p:nvCxnSpPr>
          <p:spPr>
            <a:xfrm flipV="1">
              <a:off x="5348597" y="3323384"/>
              <a:ext cx="792162" cy="56105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endCxn id="28" idx="7"/>
            </p:cNvCxnSpPr>
            <p:nvPr/>
          </p:nvCxnSpPr>
          <p:spPr>
            <a:xfrm flipH="1">
              <a:off x="3456401" y="5042157"/>
              <a:ext cx="804269" cy="366909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</p:cNvCxnSpPr>
            <p:nvPr/>
          </p:nvCxnSpPr>
          <p:spPr>
            <a:xfrm>
              <a:off x="5346867" y="5042157"/>
              <a:ext cx="814648" cy="28676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9888" y="141288"/>
            <a:ext cx="837247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เป้าหมายด้านการจัดการศึกษา 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คณะพยาบาลศาสตร์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020763" y="1597025"/>
            <a:ext cx="2203450" cy="2008188"/>
            <a:chOff x="6542082" y="4509120"/>
            <a:chExt cx="2309279" cy="1952860"/>
          </a:xfrm>
        </p:grpSpPr>
        <p:sp>
          <p:nvSpPr>
            <p:cNvPr id="8" name="Oval 7"/>
            <p:cNvSpPr/>
            <p:nvPr/>
          </p:nvSpPr>
          <p:spPr>
            <a:xfrm>
              <a:off x="6720292" y="4509120"/>
              <a:ext cx="1952860" cy="1952860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249" name="Rectangle 5"/>
            <p:cNvSpPr>
              <a:spLocks noChangeArrowheads="1"/>
            </p:cNvSpPr>
            <p:nvPr/>
          </p:nvSpPr>
          <p:spPr bwMode="auto">
            <a:xfrm>
              <a:off x="6542082" y="4621370"/>
              <a:ext cx="2309279" cy="152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en-US" sz="24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การจัดการศึกษา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h-TH" altLang="en-US" sz="24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เพื่อสร้างบัณฑิตคุณภาพ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Nurses of The Land/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TH SarabunPSK" panose="020B0500040200020003" pitchFamily="34" charset="-34"/>
                  <a:cs typeface="TH SarabunPSK" panose="020B0500040200020003" pitchFamily="34" charset="-34"/>
                </a:rPr>
                <a:t>Globally-Competent</a:t>
              </a:r>
              <a:endParaRPr lang="th-TH" altLang="en-US" sz="24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14700" y="1712913"/>
            <a:ext cx="8321675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สร้างบัณฑิตของคณะพยาบาลศาสตร์ให้มีคุณลักษณะตาม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NS MAHIDOL, MU GRADUATE, 21st Century Learning Skills,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TQF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มุ่งมั่นคุณธรรม เลิศล้ำทางปัญญา สร้างคุณค่าแก่สังคม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26517"/>
          <a:stretch/>
        </p:blipFill>
        <p:spPr>
          <a:xfrm>
            <a:off x="4511675" y="4260850"/>
            <a:ext cx="3783013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</TotalTime>
  <Words>3156</Words>
  <Application>Microsoft Office PowerPoint</Application>
  <PresentationFormat>Widescreen</PresentationFormat>
  <Paragraphs>312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Gulim</vt:lpstr>
      <vt:lpstr>宋体</vt:lpstr>
      <vt:lpstr>Angsana New</vt:lpstr>
      <vt:lpstr>Arial</vt:lpstr>
      <vt:lpstr>Calibri</vt:lpstr>
      <vt:lpstr>Calibri Light</vt:lpstr>
      <vt:lpstr>Cordia New</vt:lpstr>
      <vt:lpstr>TH Niramit AS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กระบวนการพัฒนานักศึกษา </vt:lpstr>
      <vt:lpstr>PowerPoint Presentation</vt:lpstr>
      <vt:lpstr>PowerPoint Presentation</vt:lpstr>
      <vt:lpstr> กระบวนการพัฒนานักศึกษา นักศึกษาชั้นปีที่ 1  </vt:lpstr>
      <vt:lpstr> กระบวนการพัฒนานักศึกษา นักศึกษาชั้นปีที่ 2  </vt:lpstr>
      <vt:lpstr> กระบวนการพัฒนานักศึกษา นักศึกษาชั้นปีที่ 3  </vt:lpstr>
      <vt:lpstr> กระบวนการพัฒนานักศึกษา นักศึกษาชั้นปีที่ 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กิจกรรมนักศึกษาคณะพยาบาลศาสตร์ สร้างคุณค่าแก่สังคม</vt:lpstr>
      <vt:lpstr>PowerPoint Presentation</vt:lpstr>
      <vt:lpstr>PowerPoint Presentation</vt:lpstr>
      <vt:lpstr>PowerPoint Presentation</vt:lpstr>
      <vt:lpstr>PowerPoint Presentation</vt:lpstr>
      <vt:lpstr>กิจกรรมนักศึกษาคณะพยาบาลศาสตร์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รางวัลนักศึกษา</vt:lpstr>
      <vt:lpstr>  T –shape breadth &amp; depth  </vt:lpstr>
      <vt:lpstr>  T –shape breadth &amp; depth  </vt:lpstr>
      <vt:lpstr>  T –shape breadth &amp; depth  </vt:lpstr>
      <vt:lpstr>PowerPoint Presentation</vt:lpstr>
      <vt:lpstr>    Globally Talented    </vt:lpstr>
      <vt:lpstr>    Globally Talented  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MUNS</dc:creator>
  <cp:lastModifiedBy>MUNS</cp:lastModifiedBy>
  <cp:revision>564</cp:revision>
  <dcterms:created xsi:type="dcterms:W3CDTF">2017-05-15T10:14:07Z</dcterms:created>
  <dcterms:modified xsi:type="dcterms:W3CDTF">2018-08-01T04:40:54Z</dcterms:modified>
</cp:coreProperties>
</file>